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34"/>
  </p:notesMasterIdLst>
  <p:sldIdLst>
    <p:sldId id="256" r:id="rId32"/>
    <p:sldId id="257" r:id="rId33"/>
  </p:sldIdLst>
  <p:sldSz cx="9753600" cy="73152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Space Mono" charset="1" panose="02000509040000020004"/>
      <p:regular r:id="rId10"/>
    </p:embeddedFont>
    <p:embeddedFont>
      <p:font typeface="Space Mono Bold" charset="1" panose="02000809030000020004"/>
      <p:regular r:id="rId11"/>
    </p:embeddedFont>
    <p:embeddedFont>
      <p:font typeface="Space Mono Italics" charset="1" panose="02000509090000090004"/>
      <p:regular r:id="rId12"/>
    </p:embeddedFont>
    <p:embeddedFont>
      <p:font typeface="Space Mono Bold Italics" charset="1" panose="02000809040000090004"/>
      <p:regular r:id="rId13"/>
    </p:embeddedFont>
    <p:embeddedFont>
      <p:font typeface="Times New Roman" charset="1" panose="02030502070405020303"/>
      <p:regular r:id="rId14"/>
    </p:embeddedFont>
    <p:embeddedFont>
      <p:font typeface="Times New Roman Bold" charset="1" panose="02030802070405020303"/>
      <p:regular r:id="rId15"/>
    </p:embeddedFont>
    <p:embeddedFont>
      <p:font typeface="Times New Roman Italics" charset="1" panose="02030502070405090303"/>
      <p:regular r:id="rId16"/>
    </p:embeddedFont>
    <p:embeddedFont>
      <p:font typeface="Times New Roman Bold Italics" charset="1" panose="02030802070405090303"/>
      <p:regular r:id="rId17"/>
    </p:embeddedFont>
    <p:embeddedFont>
      <p:font typeface="Times New Roman Medium" charset="1" panose="02030502070405020303"/>
      <p:regular r:id="rId18"/>
    </p:embeddedFont>
    <p:embeddedFont>
      <p:font typeface="Times New Roman Medium Italics" charset="1" panose="02030502070405090303"/>
      <p:regular r:id="rId19"/>
    </p:embeddedFont>
    <p:embeddedFont>
      <p:font typeface="Times New Roman Semi-Bold" charset="1" panose="02030702070405020303"/>
      <p:regular r:id="rId20"/>
    </p:embeddedFont>
    <p:embeddedFont>
      <p:font typeface="Times New Roman Semi-Bold Italics" charset="1" panose="02030702070405090303"/>
      <p:regular r:id="rId21"/>
    </p:embeddedFont>
    <p:embeddedFont>
      <p:font typeface="Times New Roman Ultra-Bold" charset="1" panose="02030902070405020303"/>
      <p:regular r:id="rId22"/>
    </p:embeddedFont>
    <p:embeddedFont>
      <p:font typeface="Garet" charset="1" panose="00000000000000000000"/>
      <p:regular r:id="rId23"/>
    </p:embeddedFont>
    <p:embeddedFont>
      <p:font typeface="Garet Bold" charset="1" panose="00000000000000000000"/>
      <p:regular r:id="rId24"/>
    </p:embeddedFont>
    <p:embeddedFont>
      <p:font typeface="Garet Italics" charset="1" panose="00000000000000000000"/>
      <p:regular r:id="rId25"/>
    </p:embeddedFont>
    <p:embeddedFont>
      <p:font typeface="Garet Bold Italics" charset="1" panose="00000000000000000000"/>
      <p:regular r:id="rId26"/>
    </p:embeddedFont>
    <p:embeddedFont>
      <p:font typeface="Garet Light" charset="1" panose="00000000000000000000"/>
      <p:regular r:id="rId27"/>
    </p:embeddedFont>
    <p:embeddedFont>
      <p:font typeface="Garet Ultra-Bold" charset="1" panose="00000000000000000000"/>
      <p:regular r:id="rId28"/>
    </p:embeddedFont>
    <p:embeddedFont>
      <p:font typeface="Garet Ultra-Bold Italics" charset="1" panose="00000000000000000000"/>
      <p:regular r:id="rId29"/>
    </p:embeddedFont>
    <p:embeddedFont>
      <p:font typeface="Garet Heavy" charset="1" panose="00000000000000000000"/>
      <p:regular r:id="rId30"/>
    </p:embeddedFont>
    <p:embeddedFont>
      <p:font typeface="Garet Heavy Italics" charset="1" panose="000000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slides/slide1.xml" Type="http://schemas.openxmlformats.org/officeDocument/2006/relationships/slide"/><Relationship Id="rId33" Target="slides/slide2.xml" Type="http://schemas.openxmlformats.org/officeDocument/2006/relationships/slide"/><Relationship Id="rId34" Target="notesMasters/notesMaster1.xml" Type="http://schemas.openxmlformats.org/officeDocument/2006/relationships/notesMaster"/><Relationship Id="rId35" Target="theme/theme2.xml" Type="http://schemas.openxmlformats.org/officeDocument/2006/relationships/theme"/><Relationship Id="rId36" Target="notesSlides/notesSlide1.xml" Type="http://schemas.openxmlformats.org/officeDocument/2006/relationships/notesSlide"/><Relationship Id="rId37" Target="notesSlides/notesSlide2.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12.png>
</file>

<file path=ppt/media/image13.png>
</file>

<file path=ppt/media/image14.png>
</file>

<file path=ppt/media/image15.png>
</file>

<file path=ppt/media/image2.png>
</file>

<file path=ppt/media/image3.png>
</file>

<file path=ppt/media/image4.png>
</file>

<file path=ppt/media/image5.svg>
</file>

<file path=ppt/media/image6.png>
</file>

<file path=ppt/media/image7.svg>
</file>

<file path=ppt/media/image8.png>
</file>

<file path=ppt/media/image9.jpe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8.png" Type="http://schemas.openxmlformats.org/officeDocument/2006/relationships/image"/><Relationship Id="rId11" Target="../media/image9.jpeg" Type="http://schemas.openxmlformats.org/officeDocument/2006/relationships/image"/><Relationship Id="rId12" Target="../media/image10.jpeg" Type="http://schemas.openxmlformats.org/officeDocument/2006/relationships/image"/><Relationship Id="rId13" Target="../media/image11.jpeg" Type="http://schemas.openxmlformats.org/officeDocument/2006/relationships/image"/><Relationship Id="rId14" Target="../media/image12.png" Type="http://schemas.openxmlformats.org/officeDocument/2006/relationships/image"/><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 Id="rId6" Target="../media/image4.png" Type="http://schemas.openxmlformats.org/officeDocument/2006/relationships/image"/><Relationship Id="rId7" Target="../media/image5.svg" Type="http://schemas.openxmlformats.org/officeDocument/2006/relationships/image"/><Relationship Id="rId8" Target="../media/image6.png" Type="http://schemas.openxmlformats.org/officeDocument/2006/relationships/image"/><Relationship Id="rId9" Target="../media/image7.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4.png" Type="http://schemas.openxmlformats.org/officeDocument/2006/relationships/image"/><Relationship Id="rId11" Target="../media/image5.svg" Type="http://schemas.openxmlformats.org/officeDocument/2006/relationships/image"/><Relationship Id="rId12" Target="../media/image6.png" Type="http://schemas.openxmlformats.org/officeDocument/2006/relationships/image"/><Relationship Id="rId13" Target="../media/image7.svg" Type="http://schemas.openxmlformats.org/officeDocument/2006/relationships/image"/><Relationship Id="rId14" Target="../media/image8.png" Type="http://schemas.openxmlformats.org/officeDocument/2006/relationships/image"/><Relationship Id="rId15" Target="../media/image14.png" Type="http://schemas.openxmlformats.org/officeDocument/2006/relationships/image"/><Relationship Id="rId16" Target="../media/image15.png" Type="http://schemas.openxmlformats.org/officeDocument/2006/relationships/image"/><Relationship Id="rId2" Target="../notesSlides/notesSlide2.xml" Type="http://schemas.openxmlformats.org/officeDocument/2006/relationships/notesSlide"/><Relationship Id="rId3" Target="../media/image1.png" Type="http://schemas.openxmlformats.org/officeDocument/2006/relationships/image"/><Relationship Id="rId4" Target="../media/image9.jpeg" Type="http://schemas.openxmlformats.org/officeDocument/2006/relationships/image"/><Relationship Id="rId5" Target="../media/image10.jpeg" Type="http://schemas.openxmlformats.org/officeDocument/2006/relationships/image"/><Relationship Id="rId6" Target="../media/image11.jpe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F1E2C"/>
        </a:solidFill>
      </p:bgPr>
    </p:bg>
    <p:spTree>
      <p:nvGrpSpPr>
        <p:cNvPr id="1" name=""/>
        <p:cNvGrpSpPr/>
        <p:nvPr/>
      </p:nvGrpSpPr>
      <p:grpSpPr>
        <a:xfrm>
          <a:off x="0" y="0"/>
          <a:ext cx="0" cy="0"/>
          <a:chOff x="0" y="0"/>
          <a:chExt cx="0" cy="0"/>
        </a:xfrm>
      </p:grpSpPr>
      <p:sp>
        <p:nvSpPr>
          <p:cNvPr name="AutoShape 2" id="2"/>
          <p:cNvSpPr/>
          <p:nvPr/>
        </p:nvSpPr>
        <p:spPr>
          <a:xfrm>
            <a:off x="8" y="1278797"/>
            <a:ext cx="9941838" cy="8064"/>
          </a:xfrm>
          <a:prstGeom prst="line">
            <a:avLst/>
          </a:prstGeom>
          <a:ln cap="rnd" w="19050">
            <a:solidFill>
              <a:srgbClr val="DFE1E0"/>
            </a:solidFill>
            <a:prstDash val="solid"/>
            <a:headEnd type="none" len="sm" w="sm"/>
            <a:tailEnd type="none" len="sm" w="sm"/>
          </a:ln>
        </p:spPr>
      </p:sp>
      <p:sp>
        <p:nvSpPr>
          <p:cNvPr name="Freeform 3" id="3"/>
          <p:cNvSpPr/>
          <p:nvPr/>
        </p:nvSpPr>
        <p:spPr>
          <a:xfrm flipH="false" flipV="false" rot="0">
            <a:off x="289179" y="683895"/>
            <a:ext cx="3018791" cy="47625"/>
          </a:xfrm>
          <a:custGeom>
            <a:avLst/>
            <a:gdLst/>
            <a:ahLst/>
            <a:cxnLst/>
            <a:rect r="r" b="b" t="t" l="l"/>
            <a:pathLst>
              <a:path h="47625" w="3018791">
                <a:moveTo>
                  <a:pt x="0" y="0"/>
                </a:moveTo>
                <a:lnTo>
                  <a:pt x="3018791" y="0"/>
                </a:lnTo>
                <a:lnTo>
                  <a:pt x="3018791" y="47625"/>
                </a:lnTo>
                <a:lnTo>
                  <a:pt x="0" y="47625"/>
                </a:lnTo>
                <a:lnTo>
                  <a:pt x="0" y="0"/>
                </a:lnTo>
                <a:close/>
              </a:path>
            </a:pathLst>
          </a:custGeom>
          <a:blipFill>
            <a:blip r:embed="rId3"/>
            <a:stretch>
              <a:fillRect l="0" t="-956444" r="0" b="0"/>
            </a:stretch>
          </a:blipFill>
        </p:spPr>
      </p:sp>
      <p:grpSp>
        <p:nvGrpSpPr>
          <p:cNvPr name="Group 4" id="4"/>
          <p:cNvGrpSpPr/>
          <p:nvPr/>
        </p:nvGrpSpPr>
        <p:grpSpPr>
          <a:xfrm rot="0">
            <a:off x="7281478" y="1517478"/>
            <a:ext cx="2225751" cy="5565721"/>
            <a:chOff x="0" y="0"/>
            <a:chExt cx="3009434" cy="7525400"/>
          </a:xfrm>
        </p:grpSpPr>
        <p:sp>
          <p:nvSpPr>
            <p:cNvPr name="Freeform 5" id="5"/>
            <p:cNvSpPr/>
            <p:nvPr/>
          </p:nvSpPr>
          <p:spPr>
            <a:xfrm flipH="false" flipV="false" rot="0">
              <a:off x="0" y="0"/>
              <a:ext cx="3009392" cy="7525451"/>
            </a:xfrm>
            <a:custGeom>
              <a:avLst/>
              <a:gdLst/>
              <a:ahLst/>
              <a:cxnLst/>
              <a:rect r="r" b="b" t="t" l="l"/>
              <a:pathLst>
                <a:path h="7525451" w="3009392">
                  <a:moveTo>
                    <a:pt x="0" y="0"/>
                  </a:moveTo>
                  <a:lnTo>
                    <a:pt x="3009392" y="0"/>
                  </a:lnTo>
                  <a:lnTo>
                    <a:pt x="3009392" y="7525451"/>
                  </a:lnTo>
                  <a:lnTo>
                    <a:pt x="0" y="7525451"/>
                  </a:lnTo>
                  <a:close/>
                </a:path>
              </a:pathLst>
            </a:custGeom>
            <a:solidFill>
              <a:srgbClr val="2A283D"/>
            </a:solidFill>
          </p:spPr>
        </p:sp>
      </p:grpSp>
      <p:grpSp>
        <p:nvGrpSpPr>
          <p:cNvPr name="Group 6" id="6"/>
          <p:cNvGrpSpPr/>
          <p:nvPr/>
        </p:nvGrpSpPr>
        <p:grpSpPr>
          <a:xfrm rot="0">
            <a:off x="2595947" y="1517478"/>
            <a:ext cx="4561707" cy="5565721"/>
            <a:chOff x="0" y="0"/>
            <a:chExt cx="6167875" cy="7525400"/>
          </a:xfrm>
        </p:grpSpPr>
        <p:sp>
          <p:nvSpPr>
            <p:cNvPr name="Freeform 7" id="7"/>
            <p:cNvSpPr/>
            <p:nvPr/>
          </p:nvSpPr>
          <p:spPr>
            <a:xfrm flipH="false" flipV="false" rot="0">
              <a:off x="0" y="0"/>
              <a:ext cx="6167882" cy="7525451"/>
            </a:xfrm>
            <a:custGeom>
              <a:avLst/>
              <a:gdLst/>
              <a:ahLst/>
              <a:cxnLst/>
              <a:rect r="r" b="b" t="t" l="l"/>
              <a:pathLst>
                <a:path h="7525451" w="6167882">
                  <a:moveTo>
                    <a:pt x="0" y="0"/>
                  </a:moveTo>
                  <a:lnTo>
                    <a:pt x="6167882" y="0"/>
                  </a:lnTo>
                  <a:lnTo>
                    <a:pt x="6167882" y="7525451"/>
                  </a:lnTo>
                  <a:lnTo>
                    <a:pt x="0" y="7525451"/>
                  </a:lnTo>
                  <a:close/>
                </a:path>
              </a:pathLst>
            </a:custGeom>
            <a:solidFill>
              <a:srgbClr val="2A283D"/>
            </a:solidFill>
          </p:spPr>
        </p:sp>
      </p:grpSp>
      <p:grpSp>
        <p:nvGrpSpPr>
          <p:cNvPr name="Group 8" id="8"/>
          <p:cNvGrpSpPr/>
          <p:nvPr/>
        </p:nvGrpSpPr>
        <p:grpSpPr>
          <a:xfrm rot="0">
            <a:off x="247040" y="1517478"/>
            <a:ext cx="2225751" cy="5565721"/>
            <a:chOff x="0" y="0"/>
            <a:chExt cx="3009434" cy="7525400"/>
          </a:xfrm>
        </p:grpSpPr>
        <p:sp>
          <p:nvSpPr>
            <p:cNvPr name="Freeform 9" id="9"/>
            <p:cNvSpPr/>
            <p:nvPr/>
          </p:nvSpPr>
          <p:spPr>
            <a:xfrm flipH="false" flipV="false" rot="0">
              <a:off x="0" y="0"/>
              <a:ext cx="3009392" cy="7525451"/>
            </a:xfrm>
            <a:custGeom>
              <a:avLst/>
              <a:gdLst/>
              <a:ahLst/>
              <a:cxnLst/>
              <a:rect r="r" b="b" t="t" l="l"/>
              <a:pathLst>
                <a:path h="7525451" w="3009392">
                  <a:moveTo>
                    <a:pt x="0" y="0"/>
                  </a:moveTo>
                  <a:lnTo>
                    <a:pt x="3009392" y="0"/>
                  </a:lnTo>
                  <a:lnTo>
                    <a:pt x="3009392" y="7525451"/>
                  </a:lnTo>
                  <a:lnTo>
                    <a:pt x="0" y="7525451"/>
                  </a:lnTo>
                  <a:close/>
                </a:path>
              </a:pathLst>
            </a:custGeom>
            <a:solidFill>
              <a:srgbClr val="2A283D"/>
            </a:solidFill>
          </p:spPr>
        </p:sp>
      </p:grpSp>
      <p:sp>
        <p:nvSpPr>
          <p:cNvPr name="Freeform 10" id="10"/>
          <p:cNvSpPr/>
          <p:nvPr/>
        </p:nvSpPr>
        <p:spPr>
          <a:xfrm flipH="false" flipV="false" rot="0">
            <a:off x="2685845" y="5111390"/>
            <a:ext cx="4255419" cy="1840676"/>
          </a:xfrm>
          <a:custGeom>
            <a:avLst/>
            <a:gdLst/>
            <a:ahLst/>
            <a:cxnLst/>
            <a:rect r="r" b="b" t="t" l="l"/>
            <a:pathLst>
              <a:path h="1840676" w="4255419">
                <a:moveTo>
                  <a:pt x="0" y="0"/>
                </a:moveTo>
                <a:lnTo>
                  <a:pt x="4255419" y="0"/>
                </a:lnTo>
                <a:lnTo>
                  <a:pt x="4255419" y="1840676"/>
                </a:lnTo>
                <a:lnTo>
                  <a:pt x="0" y="1840676"/>
                </a:lnTo>
                <a:lnTo>
                  <a:pt x="0" y="0"/>
                </a:lnTo>
                <a:close/>
              </a:path>
            </a:pathLst>
          </a:custGeom>
          <a:blipFill>
            <a:blip r:embed="rId4"/>
            <a:stretch>
              <a:fillRect l="0" t="-1983" r="0" b="-4450"/>
            </a:stretch>
          </a:blipFill>
        </p:spPr>
      </p:sp>
      <p:sp>
        <p:nvSpPr>
          <p:cNvPr name="TextBox 11" id="11"/>
          <p:cNvSpPr txBox="true"/>
          <p:nvPr/>
        </p:nvSpPr>
        <p:spPr>
          <a:xfrm rot="0">
            <a:off x="7416607" y="1616534"/>
            <a:ext cx="1940995" cy="227200"/>
          </a:xfrm>
          <a:prstGeom prst="rect">
            <a:avLst/>
          </a:prstGeom>
        </p:spPr>
        <p:txBody>
          <a:bodyPr anchor="t" rtlCol="false" tIns="0" lIns="0" bIns="0" rIns="0">
            <a:spAutoFit/>
          </a:bodyPr>
          <a:lstStyle/>
          <a:p>
            <a:pPr algn="l">
              <a:lnSpc>
                <a:spcPts val="2604"/>
              </a:lnSpc>
            </a:pPr>
            <a:r>
              <a:rPr lang="en-US" sz="2170">
                <a:solidFill>
                  <a:srgbClr val="DFE1E0"/>
                </a:solidFill>
                <a:latin typeface="Space Mono Bold"/>
              </a:rPr>
              <a:t>CONCLUSION</a:t>
            </a:r>
          </a:p>
        </p:txBody>
      </p:sp>
      <p:sp>
        <p:nvSpPr>
          <p:cNvPr name="TextBox 12" id="12"/>
          <p:cNvSpPr txBox="true"/>
          <p:nvPr/>
        </p:nvSpPr>
        <p:spPr>
          <a:xfrm rot="0">
            <a:off x="4985348" y="1582136"/>
            <a:ext cx="1988458" cy="309963"/>
          </a:xfrm>
          <a:prstGeom prst="rect">
            <a:avLst/>
          </a:prstGeom>
        </p:spPr>
        <p:txBody>
          <a:bodyPr anchor="t" rtlCol="false" tIns="0" lIns="0" bIns="0" rIns="0">
            <a:spAutoFit/>
          </a:bodyPr>
          <a:lstStyle/>
          <a:p>
            <a:pPr algn="l">
              <a:lnSpc>
                <a:spcPts val="2513"/>
              </a:lnSpc>
            </a:pPr>
            <a:r>
              <a:rPr lang="en-US" sz="2094">
                <a:solidFill>
                  <a:srgbClr val="DFE1E0"/>
                </a:solidFill>
                <a:latin typeface="Space Mono Bold"/>
              </a:rPr>
              <a:t>METHODOLOGY</a:t>
            </a:r>
          </a:p>
        </p:txBody>
      </p:sp>
      <p:sp>
        <p:nvSpPr>
          <p:cNvPr name="TextBox 13" id="13"/>
          <p:cNvSpPr txBox="true"/>
          <p:nvPr/>
        </p:nvSpPr>
        <p:spPr>
          <a:xfrm rot="0">
            <a:off x="2936222" y="1552729"/>
            <a:ext cx="1940578" cy="302499"/>
          </a:xfrm>
          <a:prstGeom prst="rect">
            <a:avLst/>
          </a:prstGeom>
        </p:spPr>
        <p:txBody>
          <a:bodyPr anchor="t" rtlCol="false" tIns="0" lIns="0" bIns="0" rIns="0">
            <a:spAutoFit/>
          </a:bodyPr>
          <a:lstStyle/>
          <a:p>
            <a:pPr algn="l">
              <a:lnSpc>
                <a:spcPts val="2452"/>
              </a:lnSpc>
            </a:pPr>
            <a:r>
              <a:rPr lang="en-US" sz="2044">
                <a:solidFill>
                  <a:srgbClr val="DFE1E0"/>
                </a:solidFill>
                <a:latin typeface="Space Mono Bold"/>
              </a:rPr>
              <a:t>ANALYSIS</a:t>
            </a:r>
          </a:p>
        </p:txBody>
      </p:sp>
      <p:sp>
        <p:nvSpPr>
          <p:cNvPr name="TextBox 14" id="14"/>
          <p:cNvSpPr txBox="true"/>
          <p:nvPr/>
        </p:nvSpPr>
        <p:spPr>
          <a:xfrm rot="0">
            <a:off x="2685845" y="1853840"/>
            <a:ext cx="2083453" cy="3219451"/>
          </a:xfrm>
          <a:prstGeom prst="rect">
            <a:avLst/>
          </a:prstGeom>
        </p:spPr>
        <p:txBody>
          <a:bodyPr anchor="t" rtlCol="false" tIns="0" lIns="0" bIns="0" rIns="0">
            <a:spAutoFit/>
          </a:bodyPr>
          <a:lstStyle/>
          <a:p>
            <a:pPr algn="just">
              <a:lnSpc>
                <a:spcPts val="720"/>
              </a:lnSpc>
            </a:pPr>
            <a:r>
              <a:rPr lang="en-US" sz="600">
                <a:solidFill>
                  <a:srgbClr val="DFE1E0"/>
                </a:solidFill>
                <a:latin typeface="Times New Roman"/>
              </a:rPr>
              <a:t>In the described quantum algorithm, the process unfolds through six steps to efficiently manage reading and writing operations in a proposed Quantum Random Access Memory (QRAM) model.</a:t>
            </a:r>
          </a:p>
          <a:p>
            <a:pPr algn="just">
              <a:lnSpc>
                <a:spcPts val="720"/>
              </a:lnSpc>
            </a:pPr>
          </a:p>
          <a:p>
            <a:pPr algn="just">
              <a:lnSpc>
                <a:spcPts val="720"/>
              </a:lnSpc>
            </a:pPr>
            <a:r>
              <a:rPr lang="en-US" sz="600">
                <a:solidFill>
                  <a:srgbClr val="DFE1E0"/>
                </a:solidFill>
                <a:latin typeface="Times New Roman Bold"/>
              </a:rPr>
              <a:t>Step 1: </a:t>
            </a:r>
            <a:r>
              <a:rPr lang="en-US" sz="600">
                <a:solidFill>
                  <a:srgbClr val="DFE1E0"/>
                </a:solidFill>
                <a:latin typeface="Times New Roman"/>
              </a:rPr>
              <a:t>The algorithm initiates with the application of n Hadamard gates, each acting on a single qubit in the register |Ai. This creates a comprehensive superposition of states in |Ai, providing a basis to address 2n locations in the QRAM.</a:t>
            </a:r>
          </a:p>
          <a:p>
            <a:pPr algn="just">
              <a:lnSpc>
                <a:spcPts val="720"/>
              </a:lnSpc>
            </a:pPr>
          </a:p>
          <a:p>
            <a:pPr algn="just">
              <a:lnSpc>
                <a:spcPts val="720"/>
              </a:lnSpc>
            </a:pPr>
            <a:r>
              <a:rPr lang="en-US" sz="600">
                <a:solidFill>
                  <a:srgbClr val="DFE1E0"/>
                </a:solidFill>
                <a:latin typeface="Times New Roman Bold"/>
              </a:rPr>
              <a:t>Step 2:</a:t>
            </a:r>
            <a:r>
              <a:rPr lang="en-US" sz="600">
                <a:solidFill>
                  <a:srgbClr val="DFE1E0"/>
                </a:solidFill>
                <a:latin typeface="Times New Roman"/>
              </a:rPr>
              <a:t> As the address is loaded into the initial n qubits of the bus register |qyi, the QRAM searches for the corresponding location among 2n addresses in |Ai. This involves a sequence of n CNOT gates and n quantum-NOT gates, transforming the target location in |Ai⟩ to the state |11...1⟩ within the superposition.</a:t>
            </a:r>
          </a:p>
          <a:p>
            <a:pPr algn="just">
              <a:lnSpc>
                <a:spcPts val="720"/>
              </a:lnSpc>
            </a:pPr>
          </a:p>
          <a:p>
            <a:pPr algn="just">
              <a:lnSpc>
                <a:spcPts val="720"/>
              </a:lnSpc>
            </a:pPr>
            <a:r>
              <a:rPr lang="en-US" sz="600">
                <a:solidFill>
                  <a:srgbClr val="DFE1E0"/>
                </a:solidFill>
                <a:latin typeface="Times New Roman Bold"/>
              </a:rPr>
              <a:t>Step 3:</a:t>
            </a:r>
            <a:r>
              <a:rPr lang="en-US" sz="600">
                <a:solidFill>
                  <a:srgbClr val="DFE1E0"/>
                </a:solidFill>
                <a:latin typeface="Times New Roman"/>
              </a:rPr>
              <a:t> Utilizing a Toffoli gate, the algorithm marks the address matching the input in |qyi⟩ by entangling |dqi with the QRAM. The Toffoli gate's definition involves a logical operation based on the addresses in |Ai⟩.</a:t>
            </a:r>
          </a:p>
          <a:p>
            <a:pPr algn="just">
              <a:lnSpc>
                <a:spcPts val="720"/>
              </a:lnSpc>
            </a:pPr>
          </a:p>
          <a:p>
            <a:pPr algn="just">
              <a:lnSpc>
                <a:spcPts val="720"/>
              </a:lnSpc>
            </a:pPr>
            <a:r>
              <a:rPr lang="en-US" sz="600">
                <a:solidFill>
                  <a:srgbClr val="DFE1E0"/>
                </a:solidFill>
                <a:latin typeface="Times New Roman Bold"/>
              </a:rPr>
              <a:t>Step 4: </a:t>
            </a:r>
            <a:r>
              <a:rPr lang="en-US" sz="600">
                <a:solidFill>
                  <a:srgbClr val="DFE1E0"/>
                </a:solidFill>
                <a:latin typeface="Times New Roman"/>
              </a:rPr>
              <a:t>Depending on the state of qubit |ri⟩, loaded by the quantum processor, either a reading or writing process is initiated. For |ri⟩ = 1, the value is copied to the last m qubits of |qyi. Conversely, for |ri⟩ = 0, a controlled-controlled-swap gate is applied for writing, transferring the value from the last n qubits of |qyi to the specified QRAM location.</a:t>
            </a:r>
          </a:p>
          <a:p>
            <a:pPr algn="just">
              <a:lnSpc>
                <a:spcPts val="720"/>
              </a:lnSpc>
            </a:pPr>
          </a:p>
          <a:p>
            <a:pPr algn="just">
              <a:lnSpc>
                <a:spcPts val="720"/>
              </a:lnSpc>
            </a:pPr>
            <a:r>
              <a:rPr lang="en-US" sz="600">
                <a:solidFill>
                  <a:srgbClr val="DFE1E0"/>
                </a:solidFill>
                <a:latin typeface="Times New Roman Bold"/>
              </a:rPr>
              <a:t>Steps 5 &amp; 6:</a:t>
            </a:r>
            <a:r>
              <a:rPr lang="en-US" sz="600">
                <a:solidFill>
                  <a:srgbClr val="DFE1E0"/>
                </a:solidFill>
                <a:latin typeface="Times New Roman"/>
              </a:rPr>
              <a:t> These steps involve disentangling qubit |dqi from |Ai using a Toffoli gate and reversing the effects of Step 1 through a sequence of n CNOT and quantum-NOT gates.</a:t>
            </a:r>
          </a:p>
          <a:p>
            <a:pPr algn="just">
              <a:lnSpc>
                <a:spcPts val="720"/>
              </a:lnSpc>
            </a:pPr>
            <a:r>
              <a:rPr lang="en-US" sz="600">
                <a:solidFill>
                  <a:srgbClr val="DFE1E0"/>
                </a:solidFill>
                <a:latin typeface="Times New Roman"/>
              </a:rPr>
              <a:t>This algorithm ensures efficient quantum data storage and retrieval within the QRAM model, employing a combination of quantum gates and controlled operations for optimal performance.</a:t>
            </a:r>
          </a:p>
        </p:txBody>
      </p:sp>
      <p:sp>
        <p:nvSpPr>
          <p:cNvPr name="TextBox 15" id="15"/>
          <p:cNvSpPr txBox="true"/>
          <p:nvPr/>
        </p:nvSpPr>
        <p:spPr>
          <a:xfrm rot="0">
            <a:off x="7433381" y="1958872"/>
            <a:ext cx="1940995" cy="1352550"/>
          </a:xfrm>
          <a:prstGeom prst="rect">
            <a:avLst/>
          </a:prstGeom>
        </p:spPr>
        <p:txBody>
          <a:bodyPr anchor="t" rtlCol="false" tIns="0" lIns="0" bIns="0" rIns="0">
            <a:spAutoFit/>
          </a:bodyPr>
          <a:lstStyle/>
          <a:p>
            <a:pPr algn="just">
              <a:lnSpc>
                <a:spcPts val="719"/>
              </a:lnSpc>
            </a:pPr>
            <a:r>
              <a:rPr lang="en-US" sz="599">
                <a:solidFill>
                  <a:srgbClr val="DFE1E0"/>
                </a:solidFill>
                <a:latin typeface="Times New Roman"/>
              </a:rPr>
              <a:t>the previous experiment proposed a QRAM circuit using well known quantum gates which are (NOT, CNOT, Toffoli, and multi-controlled-swap-gate), it can be used to store both quantum and classical data , the model simulation was made using python programming language in addition to qiskit library , The code defines a Quantum Random Access Memory (QRAM) circuit using Qiskit. Key steps include initializing quantum registers, applying Hadamard gates to address qubits, performing controlled operations, and utilizing various quantum gates such as CX (controlled-X), MCT (multi-controlled Toffoli), and CCX (controlled-controlled-X) to manipulate quantum states for efficient data storage and retrieval. The resulting circuit is then visualized using Matplotlib with specified color styling for clarity.</a:t>
            </a:r>
          </a:p>
        </p:txBody>
      </p:sp>
      <p:sp>
        <p:nvSpPr>
          <p:cNvPr name="TextBox 16" id="16"/>
          <p:cNvSpPr txBox="true"/>
          <p:nvPr/>
        </p:nvSpPr>
        <p:spPr>
          <a:xfrm rot="0">
            <a:off x="7416612" y="3385332"/>
            <a:ext cx="1940995" cy="234952"/>
          </a:xfrm>
          <a:prstGeom prst="rect">
            <a:avLst/>
          </a:prstGeom>
        </p:spPr>
        <p:txBody>
          <a:bodyPr anchor="t" rtlCol="false" tIns="0" lIns="0" bIns="0" rIns="0">
            <a:spAutoFit/>
          </a:bodyPr>
          <a:lstStyle/>
          <a:p>
            <a:pPr algn="l">
              <a:lnSpc>
                <a:spcPts val="1803"/>
              </a:lnSpc>
            </a:pPr>
            <a:r>
              <a:rPr lang="en-US" sz="1502">
                <a:solidFill>
                  <a:srgbClr val="DFE1E0"/>
                </a:solidFill>
                <a:latin typeface="Space Mono Bold"/>
              </a:rPr>
              <a:t>REFERENCE </a:t>
            </a:r>
          </a:p>
        </p:txBody>
      </p:sp>
      <p:sp>
        <p:nvSpPr>
          <p:cNvPr name="TextBox 17" id="17"/>
          <p:cNvSpPr txBox="true"/>
          <p:nvPr/>
        </p:nvSpPr>
        <p:spPr>
          <a:xfrm rot="0">
            <a:off x="7416612" y="3728845"/>
            <a:ext cx="1940995" cy="374650"/>
          </a:xfrm>
          <a:prstGeom prst="rect">
            <a:avLst/>
          </a:prstGeom>
        </p:spPr>
        <p:txBody>
          <a:bodyPr anchor="t" rtlCol="false" tIns="0" lIns="0" bIns="0" rIns="0">
            <a:spAutoFit/>
          </a:bodyPr>
          <a:lstStyle/>
          <a:p>
            <a:pPr marL="129540" indent="-64770" lvl="1">
              <a:lnSpc>
                <a:spcPts val="719"/>
              </a:lnSpc>
              <a:buFont typeface="Arial"/>
              <a:buChar char="•"/>
            </a:pPr>
            <a:r>
              <a:rPr lang="en-US" sz="599">
                <a:solidFill>
                  <a:srgbClr val="DFE1E0"/>
                </a:solidFill>
                <a:latin typeface="Times New Roman"/>
              </a:rPr>
              <a:t>https://www.ibm.com/topics/quantum-computing</a:t>
            </a:r>
          </a:p>
          <a:p>
            <a:pPr marL="129540" indent="-64770" lvl="1">
              <a:lnSpc>
                <a:spcPts val="719"/>
              </a:lnSpc>
              <a:buFont typeface="Arial"/>
              <a:buChar char="•"/>
            </a:pPr>
            <a:r>
              <a:rPr lang="en-US" sz="599">
                <a:solidFill>
                  <a:srgbClr val="DFE1E0"/>
                </a:solidFill>
                <a:latin typeface="Times New Roman"/>
              </a:rPr>
              <a:t>https://builtin.com/hardware/quantum-computing</a:t>
            </a:r>
          </a:p>
          <a:p>
            <a:pPr marL="129540" indent="-64770" lvl="1">
              <a:lnSpc>
                <a:spcPts val="719"/>
              </a:lnSpc>
              <a:buFont typeface="Arial"/>
              <a:buChar char="•"/>
            </a:pPr>
          </a:p>
          <a:p>
            <a:pPr algn="l">
              <a:lnSpc>
                <a:spcPts val="719"/>
              </a:lnSpc>
            </a:pPr>
          </a:p>
        </p:txBody>
      </p:sp>
      <p:sp>
        <p:nvSpPr>
          <p:cNvPr name="TextBox 18" id="18"/>
          <p:cNvSpPr txBox="true"/>
          <p:nvPr/>
        </p:nvSpPr>
        <p:spPr>
          <a:xfrm rot="0">
            <a:off x="4921698" y="1901227"/>
            <a:ext cx="2146614" cy="2881469"/>
          </a:xfrm>
          <a:prstGeom prst="rect">
            <a:avLst/>
          </a:prstGeom>
        </p:spPr>
        <p:txBody>
          <a:bodyPr anchor="t" rtlCol="false" tIns="0" lIns="0" bIns="0" rIns="0">
            <a:spAutoFit/>
          </a:bodyPr>
          <a:lstStyle/>
          <a:p>
            <a:pPr>
              <a:lnSpc>
                <a:spcPts val="702"/>
              </a:lnSpc>
            </a:pPr>
            <a:r>
              <a:rPr lang="en-US" sz="585">
                <a:solidFill>
                  <a:srgbClr val="DFE1E0"/>
                </a:solidFill>
                <a:latin typeface="Times New Roman"/>
              </a:rPr>
              <a:t>1) Register Preparation:</a:t>
            </a:r>
          </a:p>
          <a:p>
            <a:pPr>
              <a:lnSpc>
                <a:spcPts val="702"/>
              </a:lnSpc>
            </a:pPr>
          </a:p>
          <a:p>
            <a:pPr>
              <a:lnSpc>
                <a:spcPts val="702"/>
              </a:lnSpc>
            </a:pPr>
            <a:r>
              <a:rPr lang="en-US" sz="585">
                <a:solidFill>
                  <a:srgbClr val="DFE1E0"/>
                </a:solidFill>
                <a:latin typeface="Times New Roman"/>
              </a:rPr>
              <a:t>Initialize quantum registers in a specific state denoted as |ψ0⟩.</a:t>
            </a:r>
          </a:p>
          <a:p>
            <a:pPr>
              <a:lnSpc>
                <a:spcPts val="702"/>
              </a:lnSpc>
            </a:pPr>
            <a:r>
              <a:rPr lang="en-US" sz="585">
                <a:solidFill>
                  <a:srgbClr val="DFE1E0"/>
                </a:solidFill>
                <a:latin typeface="Times New Roman"/>
              </a:rPr>
              <a:t>The state is a combination of different components:</a:t>
            </a:r>
          </a:p>
          <a:p>
            <a:pPr>
              <a:lnSpc>
                <a:spcPts val="702"/>
              </a:lnSpc>
            </a:pPr>
            <a:r>
              <a:rPr lang="en-US" sz="585">
                <a:solidFill>
                  <a:srgbClr val="DFE1E0"/>
                </a:solidFill>
                <a:latin typeface="Times New Roman"/>
              </a:rPr>
              <a:t>Hadamard transform (H) applied to the first register |A⟩.</a:t>
            </a:r>
          </a:p>
          <a:p>
            <a:pPr>
              <a:lnSpc>
                <a:spcPts val="702"/>
              </a:lnSpc>
            </a:pPr>
            <a:r>
              <a:rPr lang="en-US" sz="585">
                <a:solidFill>
                  <a:srgbClr val="DFE1E0"/>
                </a:solidFill>
                <a:latin typeface="Times New Roman"/>
              </a:rPr>
              <a:t>Identity operations (I) applied to auxiliary registers (|D⟩, |dq⟩, |qy⟩).</a:t>
            </a:r>
          </a:p>
          <a:p>
            <a:pPr>
              <a:lnSpc>
                <a:spcPts val="702"/>
              </a:lnSpc>
            </a:pPr>
            <a:r>
              <a:rPr lang="en-US" sz="585">
                <a:solidFill>
                  <a:srgbClr val="DFE1E0"/>
                </a:solidFill>
                <a:latin typeface="Times New Roman"/>
              </a:rPr>
              <a:t>Vacuum state initialization for all registers.</a:t>
            </a:r>
          </a:p>
          <a:p>
            <a:pPr>
              <a:lnSpc>
                <a:spcPts val="702"/>
              </a:lnSpc>
            </a:pPr>
            <a:r>
              <a:rPr lang="en-US" sz="585">
                <a:solidFill>
                  <a:srgbClr val="DFE1E0"/>
                </a:solidFill>
                <a:latin typeface="Times New Roman"/>
              </a:rPr>
              <a:t>2) Apply Quantum NOT Gates:</a:t>
            </a:r>
          </a:p>
          <a:p>
            <a:pPr>
              <a:lnSpc>
                <a:spcPts val="702"/>
              </a:lnSpc>
            </a:pPr>
          </a:p>
          <a:p>
            <a:pPr>
              <a:lnSpc>
                <a:spcPts val="702"/>
              </a:lnSpc>
            </a:pPr>
            <a:r>
              <a:rPr lang="en-US" sz="585">
                <a:solidFill>
                  <a:srgbClr val="DFE1E0"/>
                </a:solidFill>
                <a:latin typeface="Times New Roman"/>
              </a:rPr>
              <a:t>Apply Quantum NOT (X) gates to each qubit in the first register based on the state of the auxiliary qubits (|qy⟩).</a:t>
            </a:r>
          </a:p>
          <a:p>
            <a:pPr>
              <a:lnSpc>
                <a:spcPts val="702"/>
              </a:lnSpc>
            </a:pPr>
            <a:r>
              <a:rPr lang="en-US" sz="585">
                <a:solidFill>
                  <a:srgbClr val="DFE1E0"/>
                </a:solidFill>
                <a:latin typeface="Times New Roman"/>
              </a:rPr>
              <a:t>This operation is denoted as QNOTAiC, where each qubit in |A⟩ is flipped if the corresponding qubit in |qy⟩ is in the state 1.</a:t>
            </a:r>
          </a:p>
          <a:p>
            <a:pPr>
              <a:lnSpc>
                <a:spcPts val="702"/>
              </a:lnSpc>
            </a:pPr>
            <a:r>
              <a:rPr lang="en-US" sz="585">
                <a:solidFill>
                  <a:srgbClr val="DFE1E0"/>
                </a:solidFill>
                <a:latin typeface="Times New Roman"/>
              </a:rPr>
              <a:t>3) Quantum Toffoli Gate Operation:</a:t>
            </a:r>
          </a:p>
          <a:p>
            <a:pPr>
              <a:lnSpc>
                <a:spcPts val="702"/>
              </a:lnSpc>
            </a:pPr>
          </a:p>
          <a:p>
            <a:pPr>
              <a:lnSpc>
                <a:spcPts val="702"/>
              </a:lnSpc>
            </a:pPr>
            <a:r>
              <a:rPr lang="en-US" sz="585">
                <a:solidFill>
                  <a:srgbClr val="DFE1E0"/>
                </a:solidFill>
                <a:latin typeface="Times New Roman"/>
              </a:rPr>
              <a:t>Apply a Toffoli gate (denoted as T) to all qubits in the registers, controlled by the bits in the first register |A⟩.</a:t>
            </a:r>
          </a:p>
          <a:p>
            <a:pPr>
              <a:lnSpc>
                <a:spcPts val="702"/>
              </a:lnSpc>
            </a:pPr>
            <a:r>
              <a:rPr lang="en-US" sz="585">
                <a:solidFill>
                  <a:srgbClr val="DFE1E0"/>
                </a:solidFill>
                <a:latin typeface="Times New Roman"/>
              </a:rPr>
              <a:t>The Toffoli gate is a quantum gate that performs a NOT operation on the target qubit if both control qubits are in the state 1.</a:t>
            </a:r>
          </a:p>
          <a:p>
            <a:pPr>
              <a:lnSpc>
                <a:spcPts val="702"/>
              </a:lnSpc>
            </a:pPr>
            <a:r>
              <a:rPr lang="en-US" sz="585">
                <a:solidFill>
                  <a:srgbClr val="DFE1E0"/>
                </a:solidFill>
                <a:latin typeface="Times New Roman"/>
              </a:rPr>
              <a:t>4) Controlled Operations and SWAP:</a:t>
            </a:r>
          </a:p>
          <a:p>
            <a:pPr>
              <a:lnSpc>
                <a:spcPts val="702"/>
              </a:lnSpc>
            </a:pPr>
          </a:p>
          <a:p>
            <a:pPr>
              <a:lnSpc>
                <a:spcPts val="702"/>
              </a:lnSpc>
            </a:pPr>
            <a:r>
              <a:rPr lang="en-US" sz="585">
                <a:solidFill>
                  <a:srgbClr val="DFE1E0"/>
                </a:solidFill>
                <a:latin typeface="Times New Roman"/>
              </a:rPr>
              <a:t>Perform controlled operations based on certain conditions, involving swapping qubits between registers.</a:t>
            </a:r>
          </a:p>
          <a:p>
            <a:pPr>
              <a:lnSpc>
                <a:spcPts val="702"/>
              </a:lnSpc>
            </a:pPr>
            <a:r>
              <a:rPr lang="en-US" sz="585">
                <a:solidFill>
                  <a:srgbClr val="DFE1E0"/>
                </a:solidFill>
                <a:latin typeface="Times New Roman"/>
              </a:rPr>
              <a:t>Utilize controlled operations (C) and swap operations (SWAP) to modify the state of the quantum registers.</a:t>
            </a:r>
          </a:p>
          <a:p>
            <a:pPr>
              <a:lnSpc>
                <a:spcPts val="702"/>
              </a:lnSpc>
            </a:pPr>
            <a:r>
              <a:rPr lang="en-US" sz="585">
                <a:solidFill>
                  <a:srgbClr val="DFE1E0"/>
                </a:solidFill>
                <a:latin typeface="Times New Roman"/>
              </a:rPr>
              <a:t>5) Repeat Toffoli Gate Operation:</a:t>
            </a:r>
          </a:p>
          <a:p>
            <a:pPr>
              <a:lnSpc>
                <a:spcPts val="702"/>
              </a:lnSpc>
            </a:pPr>
          </a:p>
          <a:p>
            <a:pPr>
              <a:lnSpc>
                <a:spcPts val="702"/>
              </a:lnSpc>
            </a:pPr>
            <a:r>
              <a:rPr lang="en-US" sz="585">
                <a:solidFill>
                  <a:srgbClr val="DFE1E0"/>
                </a:solidFill>
                <a:latin typeface="Times New Roman"/>
              </a:rPr>
              <a:t>Repeat the Toffoli gate operation on the modified state obtained in step 4.</a:t>
            </a:r>
          </a:p>
          <a:p>
            <a:pPr>
              <a:lnSpc>
                <a:spcPts val="702"/>
              </a:lnSpc>
            </a:pPr>
            <a:r>
              <a:rPr lang="en-US" sz="585">
                <a:solidFill>
                  <a:srgbClr val="DFE1E0"/>
                </a:solidFill>
                <a:latin typeface="Times New Roman"/>
              </a:rPr>
              <a:t>6) Apply Quantum NOT Gates Again:</a:t>
            </a:r>
          </a:p>
          <a:p>
            <a:pPr>
              <a:lnSpc>
                <a:spcPts val="702"/>
              </a:lnSpc>
            </a:pPr>
          </a:p>
          <a:p>
            <a:pPr algn="l">
              <a:lnSpc>
                <a:spcPts val="702"/>
              </a:lnSpc>
            </a:pPr>
            <a:r>
              <a:rPr lang="en-US" sz="585">
                <a:solidFill>
                  <a:srgbClr val="DFE1E0"/>
                </a:solidFill>
                <a:latin typeface="Times New Roman"/>
              </a:rPr>
              <a:t>Apply Quantum NOT (X) gates to each qubit in the first register again, similar to step 2.</a:t>
            </a:r>
          </a:p>
        </p:txBody>
      </p:sp>
      <p:sp>
        <p:nvSpPr>
          <p:cNvPr name="Freeform 19" id="19"/>
          <p:cNvSpPr/>
          <p:nvPr/>
        </p:nvSpPr>
        <p:spPr>
          <a:xfrm flipH="false" flipV="false" rot="0">
            <a:off x="2671057" y="1620236"/>
            <a:ext cx="166065" cy="167484"/>
          </a:xfrm>
          <a:custGeom>
            <a:avLst/>
            <a:gdLst/>
            <a:ahLst/>
            <a:cxnLst/>
            <a:rect r="r" b="b" t="t" l="l"/>
            <a:pathLst>
              <a:path h="167484" w="166065">
                <a:moveTo>
                  <a:pt x="0" y="0"/>
                </a:moveTo>
                <a:lnTo>
                  <a:pt x="166065" y="0"/>
                </a:lnTo>
                <a:lnTo>
                  <a:pt x="166065" y="167484"/>
                </a:lnTo>
                <a:lnTo>
                  <a:pt x="0" y="167484"/>
                </a:lnTo>
                <a:lnTo>
                  <a:pt x="0" y="0"/>
                </a:lnTo>
                <a:close/>
              </a:path>
            </a:pathLst>
          </a:custGeom>
          <a:blipFill>
            <a:blip r:embed="rId5"/>
            <a:stretch>
              <a:fillRect l="0" t="0" r="0" b="0"/>
            </a:stretch>
          </a:blipFill>
        </p:spPr>
      </p:sp>
      <p:grpSp>
        <p:nvGrpSpPr>
          <p:cNvPr name="Group 20" id="20"/>
          <p:cNvGrpSpPr/>
          <p:nvPr/>
        </p:nvGrpSpPr>
        <p:grpSpPr>
          <a:xfrm rot="0">
            <a:off x="2636812" y="1591257"/>
            <a:ext cx="244058" cy="244058"/>
            <a:chOff x="0" y="0"/>
            <a:chExt cx="352283" cy="352283"/>
          </a:xfrm>
        </p:grpSpPr>
        <p:sp>
          <p:nvSpPr>
            <p:cNvPr name="Freeform 21" id="21"/>
            <p:cNvSpPr/>
            <p:nvPr/>
          </p:nvSpPr>
          <p:spPr>
            <a:xfrm flipH="false" flipV="false" rot="0">
              <a:off x="0" y="0"/>
              <a:ext cx="352298" cy="352298"/>
            </a:xfrm>
            <a:custGeom>
              <a:avLst/>
              <a:gdLst/>
              <a:ahLst/>
              <a:cxnLst/>
              <a:rect r="r" b="b" t="t" l="l"/>
              <a:pathLst>
                <a:path h="352298" w="352298">
                  <a:moveTo>
                    <a:pt x="5334" y="0"/>
                  </a:moveTo>
                  <a:lnTo>
                    <a:pt x="346964" y="0"/>
                  </a:lnTo>
                  <a:cubicBezTo>
                    <a:pt x="349885" y="0"/>
                    <a:pt x="352298" y="2413"/>
                    <a:pt x="352298" y="5334"/>
                  </a:cubicBezTo>
                  <a:lnTo>
                    <a:pt x="352298" y="346964"/>
                  </a:lnTo>
                  <a:cubicBezTo>
                    <a:pt x="352298" y="349885"/>
                    <a:pt x="349885" y="352298"/>
                    <a:pt x="346964" y="352298"/>
                  </a:cubicBezTo>
                  <a:lnTo>
                    <a:pt x="5334" y="352298"/>
                  </a:lnTo>
                  <a:cubicBezTo>
                    <a:pt x="2413" y="352298"/>
                    <a:pt x="0" y="349885"/>
                    <a:pt x="0" y="346964"/>
                  </a:cubicBezTo>
                  <a:lnTo>
                    <a:pt x="0" y="5334"/>
                  </a:lnTo>
                  <a:cubicBezTo>
                    <a:pt x="0" y="2413"/>
                    <a:pt x="2413" y="0"/>
                    <a:pt x="5334" y="0"/>
                  </a:cubicBezTo>
                  <a:moveTo>
                    <a:pt x="5334" y="10795"/>
                  </a:moveTo>
                  <a:lnTo>
                    <a:pt x="5334" y="5334"/>
                  </a:lnTo>
                  <a:lnTo>
                    <a:pt x="10795" y="5334"/>
                  </a:lnTo>
                  <a:lnTo>
                    <a:pt x="10795" y="346964"/>
                  </a:lnTo>
                  <a:lnTo>
                    <a:pt x="5334" y="346964"/>
                  </a:lnTo>
                  <a:lnTo>
                    <a:pt x="5334" y="341630"/>
                  </a:lnTo>
                  <a:lnTo>
                    <a:pt x="346964" y="341630"/>
                  </a:lnTo>
                  <a:lnTo>
                    <a:pt x="346964" y="346964"/>
                  </a:lnTo>
                  <a:lnTo>
                    <a:pt x="341630" y="346964"/>
                  </a:lnTo>
                  <a:lnTo>
                    <a:pt x="341630" y="5334"/>
                  </a:lnTo>
                  <a:lnTo>
                    <a:pt x="346964" y="5334"/>
                  </a:lnTo>
                  <a:lnTo>
                    <a:pt x="346964" y="10795"/>
                  </a:lnTo>
                  <a:lnTo>
                    <a:pt x="5334" y="10795"/>
                  </a:lnTo>
                  <a:close/>
                </a:path>
              </a:pathLst>
            </a:custGeom>
            <a:solidFill>
              <a:srgbClr val="100F0F"/>
            </a:solidFill>
          </p:spPr>
        </p:sp>
      </p:grpSp>
      <p:grpSp>
        <p:nvGrpSpPr>
          <p:cNvPr name="Group 22" id="22"/>
          <p:cNvGrpSpPr/>
          <p:nvPr/>
        </p:nvGrpSpPr>
        <p:grpSpPr>
          <a:xfrm rot="0">
            <a:off x="319426" y="4782696"/>
            <a:ext cx="2138476" cy="2032002"/>
            <a:chOff x="0" y="0"/>
            <a:chExt cx="2851301" cy="2709335"/>
          </a:xfrm>
        </p:grpSpPr>
        <p:sp>
          <p:nvSpPr>
            <p:cNvPr name="TextBox 23" id="23"/>
            <p:cNvSpPr txBox="true"/>
            <p:nvPr/>
          </p:nvSpPr>
          <p:spPr>
            <a:xfrm rot="0">
              <a:off x="432260" y="12697"/>
              <a:ext cx="2419041" cy="355600"/>
            </a:xfrm>
            <a:prstGeom prst="rect">
              <a:avLst/>
            </a:prstGeom>
          </p:spPr>
          <p:txBody>
            <a:bodyPr anchor="t" rtlCol="false" tIns="0" lIns="0" bIns="0" rIns="0">
              <a:spAutoFit/>
            </a:bodyPr>
            <a:lstStyle/>
            <a:p>
              <a:pPr algn="l">
                <a:lnSpc>
                  <a:spcPts val="2160"/>
                </a:lnSpc>
              </a:pPr>
              <a:r>
                <a:rPr lang="en-US" sz="1800">
                  <a:solidFill>
                    <a:srgbClr val="DFE1E0"/>
                  </a:solidFill>
                  <a:latin typeface="Space Mono Bold"/>
                </a:rPr>
                <a:t>COMPONENTS</a:t>
              </a:r>
            </a:p>
          </p:txBody>
        </p:sp>
        <p:sp>
          <p:nvSpPr>
            <p:cNvPr name="TextBox 24" id="24"/>
            <p:cNvSpPr txBox="true"/>
            <p:nvPr/>
          </p:nvSpPr>
          <p:spPr>
            <a:xfrm rot="0">
              <a:off x="132671" y="438147"/>
              <a:ext cx="2505714" cy="2271188"/>
            </a:xfrm>
            <a:prstGeom prst="rect">
              <a:avLst/>
            </a:prstGeom>
          </p:spPr>
          <p:txBody>
            <a:bodyPr anchor="t" rtlCol="false" tIns="0" lIns="0" bIns="0" rIns="0">
              <a:spAutoFit/>
            </a:bodyPr>
            <a:lstStyle/>
            <a:p>
              <a:pPr algn="just">
                <a:lnSpc>
                  <a:spcPts val="720"/>
                </a:lnSpc>
              </a:pPr>
              <a:r>
                <a:rPr lang="en-US" sz="600">
                  <a:solidFill>
                    <a:srgbClr val="DFE1E0"/>
                  </a:solidFill>
                  <a:latin typeface="Times New Roman"/>
                </a:rPr>
                <a:t>Registers: Address Register |Ai⟩ uniquely identifies locations, Data Register |Di⟩ stores information. Quantum Bus: Quantum Bus Register |qyi⟩ carries address and data, linking the processor and QRAM. Control Mechanism: Control Qubit |ri⟩ discerns between reading and writing operations. Auxiliary Qubit: An additional qubit |dqi⟩ aids in the writing process.</a:t>
              </a:r>
            </a:p>
            <a:p>
              <a:pPr algn="just">
                <a:lnSpc>
                  <a:spcPts val="720"/>
                </a:lnSpc>
              </a:pPr>
            </a:p>
            <a:p>
              <a:pPr algn="just">
                <a:lnSpc>
                  <a:spcPts val="720"/>
                </a:lnSpc>
              </a:pPr>
              <a:r>
                <a:rPr lang="en-US" sz="600">
                  <a:solidFill>
                    <a:srgbClr val="DFE1E0"/>
                  </a:solidFill>
                  <a:latin typeface="Times New Roman"/>
                </a:rPr>
                <a:t>Quantum Gates: Employed gates include Hadamard, NOT, CNOT, Toffoli, and controlled-controlled-swap.</a:t>
              </a:r>
            </a:p>
            <a:p>
              <a:pPr algn="just">
                <a:lnSpc>
                  <a:spcPts val="720"/>
                </a:lnSpc>
              </a:pPr>
              <a:r>
                <a:rPr lang="en-US" sz="600">
                  <a:solidFill>
                    <a:srgbClr val="DFE1E0"/>
                  </a:solidFill>
                  <a:latin typeface="Times New Roman"/>
                </a:rPr>
                <a:t>Fixed Structure: QRAM's fixed architecture enhances efficiency and accessibility. Entanglement: During writing, entanglement between the memory cell and address occurs. Versatility: Enables storage and retrieval of both classical and quantum data. </a:t>
              </a:r>
            </a:p>
            <a:p>
              <a:pPr algn="just">
                <a:lnSpc>
                  <a:spcPts val="720"/>
                </a:lnSpc>
              </a:pPr>
            </a:p>
            <a:p>
              <a:pPr algn="just">
                <a:lnSpc>
                  <a:spcPts val="720"/>
                </a:lnSpc>
              </a:pPr>
              <a:r>
                <a:rPr lang="en-US" sz="600">
                  <a:solidFill>
                    <a:srgbClr val="DFE1E0"/>
                  </a:solidFill>
                  <a:latin typeface="Times New Roman"/>
                </a:rPr>
                <a:t>Advantages: Faster access times (O(1)) and increased storage capacity compared to classical RAMs and existing QRAMs.</a:t>
              </a:r>
            </a:p>
          </p:txBody>
        </p:sp>
        <p:grpSp>
          <p:nvGrpSpPr>
            <p:cNvPr name="Group 25" id="25"/>
            <p:cNvGrpSpPr/>
            <p:nvPr/>
          </p:nvGrpSpPr>
          <p:grpSpPr>
            <a:xfrm rot="0">
              <a:off x="0" y="0"/>
              <a:ext cx="345209" cy="345209"/>
              <a:chOff x="0" y="0"/>
              <a:chExt cx="352283" cy="352283"/>
            </a:xfrm>
          </p:grpSpPr>
          <p:sp>
            <p:nvSpPr>
              <p:cNvPr name="Freeform 26" id="26"/>
              <p:cNvSpPr/>
              <p:nvPr/>
            </p:nvSpPr>
            <p:spPr>
              <a:xfrm flipH="false" flipV="false" rot="0">
                <a:off x="0" y="0"/>
                <a:ext cx="352298" cy="352298"/>
              </a:xfrm>
              <a:custGeom>
                <a:avLst/>
                <a:gdLst/>
                <a:ahLst/>
                <a:cxnLst/>
                <a:rect r="r" b="b" t="t" l="l"/>
                <a:pathLst>
                  <a:path h="352298" w="352298">
                    <a:moveTo>
                      <a:pt x="5334" y="0"/>
                    </a:moveTo>
                    <a:lnTo>
                      <a:pt x="346964" y="0"/>
                    </a:lnTo>
                    <a:cubicBezTo>
                      <a:pt x="349885" y="0"/>
                      <a:pt x="352298" y="2413"/>
                      <a:pt x="352298" y="5334"/>
                    </a:cubicBezTo>
                    <a:lnTo>
                      <a:pt x="352298" y="346964"/>
                    </a:lnTo>
                    <a:cubicBezTo>
                      <a:pt x="352298" y="349885"/>
                      <a:pt x="349885" y="352298"/>
                      <a:pt x="346964" y="352298"/>
                    </a:cubicBezTo>
                    <a:lnTo>
                      <a:pt x="5334" y="352298"/>
                    </a:lnTo>
                    <a:cubicBezTo>
                      <a:pt x="2413" y="352298"/>
                      <a:pt x="0" y="349885"/>
                      <a:pt x="0" y="346964"/>
                    </a:cubicBezTo>
                    <a:lnTo>
                      <a:pt x="0" y="5334"/>
                    </a:lnTo>
                    <a:cubicBezTo>
                      <a:pt x="0" y="2413"/>
                      <a:pt x="2413" y="0"/>
                      <a:pt x="5334" y="0"/>
                    </a:cubicBezTo>
                    <a:moveTo>
                      <a:pt x="5334" y="10795"/>
                    </a:moveTo>
                    <a:lnTo>
                      <a:pt x="5334" y="5334"/>
                    </a:lnTo>
                    <a:lnTo>
                      <a:pt x="10795" y="5334"/>
                    </a:lnTo>
                    <a:lnTo>
                      <a:pt x="10795" y="346964"/>
                    </a:lnTo>
                    <a:lnTo>
                      <a:pt x="5334" y="346964"/>
                    </a:lnTo>
                    <a:lnTo>
                      <a:pt x="5334" y="341630"/>
                    </a:lnTo>
                    <a:lnTo>
                      <a:pt x="346964" y="341630"/>
                    </a:lnTo>
                    <a:lnTo>
                      <a:pt x="346964" y="346964"/>
                    </a:lnTo>
                    <a:lnTo>
                      <a:pt x="341630" y="346964"/>
                    </a:lnTo>
                    <a:lnTo>
                      <a:pt x="341630" y="5334"/>
                    </a:lnTo>
                    <a:lnTo>
                      <a:pt x="346964" y="5334"/>
                    </a:lnTo>
                    <a:lnTo>
                      <a:pt x="346964" y="10795"/>
                    </a:lnTo>
                    <a:lnTo>
                      <a:pt x="5334" y="10795"/>
                    </a:lnTo>
                    <a:close/>
                  </a:path>
                </a:pathLst>
              </a:custGeom>
              <a:solidFill>
                <a:srgbClr val="100F0F"/>
              </a:solidFill>
            </p:spPr>
          </p:sp>
        </p:grpSp>
        <p:sp>
          <p:nvSpPr>
            <p:cNvPr name="Freeform 27" id="27"/>
            <p:cNvSpPr/>
            <p:nvPr/>
          </p:nvSpPr>
          <p:spPr>
            <a:xfrm flipH="false" flipV="false" rot="0">
              <a:off x="79781" y="76519"/>
              <a:ext cx="191763" cy="209137"/>
            </a:xfrm>
            <a:custGeom>
              <a:avLst/>
              <a:gdLst/>
              <a:ahLst/>
              <a:cxnLst/>
              <a:rect r="r" b="b" t="t" l="l"/>
              <a:pathLst>
                <a:path h="209137" w="191763">
                  <a:moveTo>
                    <a:pt x="0" y="0"/>
                  </a:moveTo>
                  <a:lnTo>
                    <a:pt x="191764" y="0"/>
                  </a:lnTo>
                  <a:lnTo>
                    <a:pt x="191764" y="209138"/>
                  </a:lnTo>
                  <a:lnTo>
                    <a:pt x="0" y="20913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grpSp>
      <p:sp>
        <p:nvSpPr>
          <p:cNvPr name="Freeform 28" id="28"/>
          <p:cNvSpPr/>
          <p:nvPr/>
        </p:nvSpPr>
        <p:spPr>
          <a:xfrm flipH="false" flipV="false" rot="0">
            <a:off x="358611" y="1666841"/>
            <a:ext cx="124141" cy="151713"/>
          </a:xfrm>
          <a:custGeom>
            <a:avLst/>
            <a:gdLst/>
            <a:ahLst/>
            <a:cxnLst/>
            <a:rect r="r" b="b" t="t" l="l"/>
            <a:pathLst>
              <a:path h="151713" w="124141">
                <a:moveTo>
                  <a:pt x="0" y="0"/>
                </a:moveTo>
                <a:lnTo>
                  <a:pt x="124141" y="0"/>
                </a:lnTo>
                <a:lnTo>
                  <a:pt x="124141" y="151713"/>
                </a:lnTo>
                <a:lnTo>
                  <a:pt x="0" y="15171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a:ln cap="sq">
            <a:noFill/>
            <a:prstDash val="solid"/>
            <a:miter/>
          </a:ln>
        </p:spPr>
      </p:sp>
      <p:grpSp>
        <p:nvGrpSpPr>
          <p:cNvPr name="Group 29" id="29"/>
          <p:cNvGrpSpPr/>
          <p:nvPr/>
        </p:nvGrpSpPr>
        <p:grpSpPr>
          <a:xfrm rot="0">
            <a:off x="326850" y="1591257"/>
            <a:ext cx="2011922" cy="1224730"/>
            <a:chOff x="0" y="0"/>
            <a:chExt cx="2682562" cy="1632973"/>
          </a:xfrm>
        </p:grpSpPr>
        <p:sp>
          <p:nvSpPr>
            <p:cNvPr name="TextBox 30" id="30"/>
            <p:cNvSpPr txBox="true"/>
            <p:nvPr/>
          </p:nvSpPr>
          <p:spPr>
            <a:xfrm rot="0">
              <a:off x="97558" y="428585"/>
              <a:ext cx="2585004" cy="1204388"/>
            </a:xfrm>
            <a:prstGeom prst="rect">
              <a:avLst/>
            </a:prstGeom>
          </p:spPr>
          <p:txBody>
            <a:bodyPr anchor="t" rtlCol="false" tIns="0" lIns="0" bIns="0" rIns="0">
              <a:spAutoFit/>
            </a:bodyPr>
            <a:lstStyle/>
            <a:p>
              <a:pPr algn="just">
                <a:lnSpc>
                  <a:spcPts val="720"/>
                </a:lnSpc>
              </a:pPr>
              <a:r>
                <a:rPr lang="en-US" sz="600">
                  <a:solidFill>
                    <a:srgbClr val="DFE1E0"/>
                  </a:solidFill>
                  <a:latin typeface="Times New Roman"/>
                </a:rPr>
                <a:t>This Quantum RAM (QRAM) project navigates the world of quantum data storage, demystifying complex concepts with clarity. We unravel QRAM algorithms, sharing a practical side with Python and Qiskit. A focus on efficiency includes a mathematical dive into performance analysis, spotlighting the pivotal role of quantum gates. From theory to application, this project offers a digestible yet profound journey through quantum memory. Join us in deciphering the essentials of data storage in the quantum era, where simplicity meets professionalism in a concise exploration.</a:t>
              </a:r>
            </a:p>
          </p:txBody>
        </p:sp>
        <p:sp>
          <p:nvSpPr>
            <p:cNvPr name="TextBox 31" id="31"/>
            <p:cNvSpPr txBox="true"/>
            <p:nvPr/>
          </p:nvSpPr>
          <p:spPr>
            <a:xfrm rot="0">
              <a:off x="435000" y="3021"/>
              <a:ext cx="2045585" cy="355600"/>
            </a:xfrm>
            <a:prstGeom prst="rect">
              <a:avLst/>
            </a:prstGeom>
          </p:spPr>
          <p:txBody>
            <a:bodyPr anchor="t" rtlCol="false" tIns="0" lIns="0" bIns="0" rIns="0">
              <a:spAutoFit/>
            </a:bodyPr>
            <a:lstStyle/>
            <a:p>
              <a:pPr algn="l">
                <a:lnSpc>
                  <a:spcPts val="2160"/>
                </a:lnSpc>
              </a:pPr>
              <a:r>
                <a:rPr lang="en-US" sz="1800">
                  <a:solidFill>
                    <a:srgbClr val="DFE1E0"/>
                  </a:solidFill>
                  <a:latin typeface="Space Mono Bold"/>
                </a:rPr>
                <a:t>ABSTRACT</a:t>
              </a:r>
            </a:p>
          </p:txBody>
        </p:sp>
        <p:grpSp>
          <p:nvGrpSpPr>
            <p:cNvPr name="Group 32" id="32"/>
            <p:cNvGrpSpPr/>
            <p:nvPr/>
          </p:nvGrpSpPr>
          <p:grpSpPr>
            <a:xfrm rot="0">
              <a:off x="0" y="0"/>
              <a:ext cx="347394" cy="347394"/>
              <a:chOff x="0" y="0"/>
              <a:chExt cx="352283" cy="352283"/>
            </a:xfrm>
          </p:grpSpPr>
          <p:sp>
            <p:nvSpPr>
              <p:cNvPr name="Freeform 33" id="33"/>
              <p:cNvSpPr/>
              <p:nvPr/>
            </p:nvSpPr>
            <p:spPr>
              <a:xfrm flipH="false" flipV="false" rot="0">
                <a:off x="0" y="0"/>
                <a:ext cx="352298" cy="352298"/>
              </a:xfrm>
              <a:custGeom>
                <a:avLst/>
                <a:gdLst/>
                <a:ahLst/>
                <a:cxnLst/>
                <a:rect r="r" b="b" t="t" l="l"/>
                <a:pathLst>
                  <a:path h="352298" w="352298">
                    <a:moveTo>
                      <a:pt x="5334" y="0"/>
                    </a:moveTo>
                    <a:lnTo>
                      <a:pt x="346964" y="0"/>
                    </a:lnTo>
                    <a:cubicBezTo>
                      <a:pt x="349885" y="0"/>
                      <a:pt x="352298" y="2413"/>
                      <a:pt x="352298" y="5334"/>
                    </a:cubicBezTo>
                    <a:lnTo>
                      <a:pt x="352298" y="346964"/>
                    </a:lnTo>
                    <a:cubicBezTo>
                      <a:pt x="352298" y="349885"/>
                      <a:pt x="349885" y="352298"/>
                      <a:pt x="346964" y="352298"/>
                    </a:cubicBezTo>
                    <a:lnTo>
                      <a:pt x="5334" y="352298"/>
                    </a:lnTo>
                    <a:cubicBezTo>
                      <a:pt x="2413" y="352298"/>
                      <a:pt x="0" y="349885"/>
                      <a:pt x="0" y="346964"/>
                    </a:cubicBezTo>
                    <a:lnTo>
                      <a:pt x="0" y="5334"/>
                    </a:lnTo>
                    <a:cubicBezTo>
                      <a:pt x="0" y="2413"/>
                      <a:pt x="2413" y="0"/>
                      <a:pt x="5334" y="0"/>
                    </a:cubicBezTo>
                    <a:moveTo>
                      <a:pt x="5334" y="10795"/>
                    </a:moveTo>
                    <a:lnTo>
                      <a:pt x="5334" y="5334"/>
                    </a:lnTo>
                    <a:lnTo>
                      <a:pt x="10795" y="5334"/>
                    </a:lnTo>
                    <a:lnTo>
                      <a:pt x="10795" y="346964"/>
                    </a:lnTo>
                    <a:lnTo>
                      <a:pt x="5334" y="346964"/>
                    </a:lnTo>
                    <a:lnTo>
                      <a:pt x="5334" y="341630"/>
                    </a:lnTo>
                    <a:lnTo>
                      <a:pt x="346964" y="341630"/>
                    </a:lnTo>
                    <a:lnTo>
                      <a:pt x="346964" y="346964"/>
                    </a:lnTo>
                    <a:lnTo>
                      <a:pt x="341630" y="346964"/>
                    </a:lnTo>
                    <a:lnTo>
                      <a:pt x="341630" y="5334"/>
                    </a:lnTo>
                    <a:lnTo>
                      <a:pt x="346964" y="5334"/>
                    </a:lnTo>
                    <a:lnTo>
                      <a:pt x="346964" y="10795"/>
                    </a:lnTo>
                    <a:lnTo>
                      <a:pt x="5334" y="10795"/>
                    </a:lnTo>
                    <a:close/>
                  </a:path>
                </a:pathLst>
              </a:custGeom>
              <a:solidFill>
                <a:srgbClr val="100F0F"/>
              </a:solidFill>
            </p:spPr>
          </p:sp>
        </p:grpSp>
        <p:sp>
          <p:nvSpPr>
            <p:cNvPr name="Freeform 34" id="34"/>
            <p:cNvSpPr/>
            <p:nvPr/>
          </p:nvSpPr>
          <p:spPr>
            <a:xfrm flipH="false" flipV="false" rot="0">
              <a:off x="66356" y="43504"/>
              <a:ext cx="214684" cy="260403"/>
            </a:xfrm>
            <a:custGeom>
              <a:avLst/>
              <a:gdLst/>
              <a:ahLst/>
              <a:cxnLst/>
              <a:rect r="r" b="b" t="t" l="l"/>
              <a:pathLst>
                <a:path h="260403" w="214684">
                  <a:moveTo>
                    <a:pt x="0" y="0"/>
                  </a:moveTo>
                  <a:lnTo>
                    <a:pt x="214684" y="0"/>
                  </a:lnTo>
                  <a:lnTo>
                    <a:pt x="214684" y="260404"/>
                  </a:lnTo>
                  <a:lnTo>
                    <a:pt x="0" y="260404"/>
                  </a:lnTo>
                  <a:lnTo>
                    <a:pt x="0" y="0"/>
                  </a:lnTo>
                  <a:close/>
                </a:path>
              </a:pathLst>
            </a:custGeom>
            <a:blipFill>
              <a:blip r:embed="rId10"/>
              <a:stretch>
                <a:fillRect l="0" t="0" r="0" b="0"/>
              </a:stretch>
            </a:blipFill>
            <a:ln cap="sq">
              <a:noFill/>
              <a:prstDash val="solid"/>
              <a:miter/>
            </a:ln>
          </p:spPr>
        </p:sp>
      </p:grpSp>
      <p:grpSp>
        <p:nvGrpSpPr>
          <p:cNvPr name="Group 35" id="35"/>
          <p:cNvGrpSpPr/>
          <p:nvPr/>
        </p:nvGrpSpPr>
        <p:grpSpPr>
          <a:xfrm rot="0">
            <a:off x="-1193772" y="0"/>
            <a:ext cx="4986433" cy="1278797"/>
            <a:chOff x="0" y="0"/>
            <a:chExt cx="902000" cy="231323"/>
          </a:xfrm>
        </p:grpSpPr>
        <p:sp>
          <p:nvSpPr>
            <p:cNvPr name="Freeform 36" id="36"/>
            <p:cNvSpPr/>
            <p:nvPr/>
          </p:nvSpPr>
          <p:spPr>
            <a:xfrm flipH="false" flipV="false" rot="0">
              <a:off x="0" y="0"/>
              <a:ext cx="902000" cy="231323"/>
            </a:xfrm>
            <a:custGeom>
              <a:avLst/>
              <a:gdLst/>
              <a:ahLst/>
              <a:cxnLst/>
              <a:rect r="r" b="b" t="t" l="l"/>
              <a:pathLst>
                <a:path h="231323" w="902000">
                  <a:moveTo>
                    <a:pt x="698800" y="0"/>
                  </a:moveTo>
                  <a:lnTo>
                    <a:pt x="0" y="0"/>
                  </a:lnTo>
                  <a:lnTo>
                    <a:pt x="203200" y="231323"/>
                  </a:lnTo>
                  <a:lnTo>
                    <a:pt x="902000" y="231323"/>
                  </a:lnTo>
                  <a:lnTo>
                    <a:pt x="698800" y="0"/>
                  </a:lnTo>
                  <a:close/>
                </a:path>
              </a:pathLst>
            </a:custGeom>
            <a:blipFill>
              <a:blip r:embed="rId11">
                <a:alphaModFix amt="50000"/>
              </a:blip>
              <a:stretch>
                <a:fillRect l="0" t="-91775" r="0" b="-198156"/>
              </a:stretch>
            </a:blipFill>
          </p:spPr>
        </p:sp>
      </p:grpSp>
      <p:grpSp>
        <p:nvGrpSpPr>
          <p:cNvPr name="Group 37" id="37"/>
          <p:cNvGrpSpPr/>
          <p:nvPr/>
        </p:nvGrpSpPr>
        <p:grpSpPr>
          <a:xfrm rot="0">
            <a:off x="2708579" y="0"/>
            <a:ext cx="4986433" cy="1278797"/>
            <a:chOff x="0" y="0"/>
            <a:chExt cx="902000" cy="231323"/>
          </a:xfrm>
        </p:grpSpPr>
        <p:sp>
          <p:nvSpPr>
            <p:cNvPr name="Freeform 38" id="38"/>
            <p:cNvSpPr/>
            <p:nvPr/>
          </p:nvSpPr>
          <p:spPr>
            <a:xfrm flipH="false" flipV="false" rot="0">
              <a:off x="0" y="0"/>
              <a:ext cx="902000" cy="231323"/>
            </a:xfrm>
            <a:custGeom>
              <a:avLst/>
              <a:gdLst/>
              <a:ahLst/>
              <a:cxnLst/>
              <a:rect r="r" b="b" t="t" l="l"/>
              <a:pathLst>
                <a:path h="231323" w="902000">
                  <a:moveTo>
                    <a:pt x="698800" y="0"/>
                  </a:moveTo>
                  <a:lnTo>
                    <a:pt x="0" y="0"/>
                  </a:lnTo>
                  <a:lnTo>
                    <a:pt x="203200" y="231323"/>
                  </a:lnTo>
                  <a:lnTo>
                    <a:pt x="902000" y="231323"/>
                  </a:lnTo>
                  <a:lnTo>
                    <a:pt x="698800" y="0"/>
                  </a:lnTo>
                  <a:close/>
                </a:path>
              </a:pathLst>
            </a:custGeom>
            <a:blipFill>
              <a:blip r:embed="rId12">
                <a:alphaModFix amt="50000"/>
              </a:blip>
              <a:stretch>
                <a:fillRect l="0" t="-144965" r="0" b="-144965"/>
              </a:stretch>
            </a:blipFill>
          </p:spPr>
        </p:sp>
      </p:grpSp>
      <p:grpSp>
        <p:nvGrpSpPr>
          <p:cNvPr name="Group 39" id="39"/>
          <p:cNvGrpSpPr/>
          <p:nvPr/>
        </p:nvGrpSpPr>
        <p:grpSpPr>
          <a:xfrm rot="0">
            <a:off x="6605755" y="0"/>
            <a:ext cx="4983229" cy="1278797"/>
            <a:chOff x="0" y="0"/>
            <a:chExt cx="901420" cy="231323"/>
          </a:xfrm>
        </p:grpSpPr>
        <p:sp>
          <p:nvSpPr>
            <p:cNvPr name="Freeform 40" id="40"/>
            <p:cNvSpPr/>
            <p:nvPr/>
          </p:nvSpPr>
          <p:spPr>
            <a:xfrm flipH="false" flipV="false" rot="0">
              <a:off x="0" y="0"/>
              <a:ext cx="901420" cy="231323"/>
            </a:xfrm>
            <a:custGeom>
              <a:avLst/>
              <a:gdLst/>
              <a:ahLst/>
              <a:cxnLst/>
              <a:rect r="r" b="b" t="t" l="l"/>
              <a:pathLst>
                <a:path h="231323" w="901420">
                  <a:moveTo>
                    <a:pt x="698220" y="0"/>
                  </a:moveTo>
                  <a:lnTo>
                    <a:pt x="0" y="0"/>
                  </a:lnTo>
                  <a:lnTo>
                    <a:pt x="203200" y="231323"/>
                  </a:lnTo>
                  <a:lnTo>
                    <a:pt x="901420" y="231323"/>
                  </a:lnTo>
                  <a:lnTo>
                    <a:pt x="698220" y="0"/>
                  </a:lnTo>
                  <a:close/>
                </a:path>
              </a:pathLst>
            </a:custGeom>
            <a:blipFill>
              <a:blip r:embed="rId13">
                <a:alphaModFix amt="50000"/>
              </a:blip>
              <a:stretch>
                <a:fillRect l="0" t="-145323" r="0" b="-144357"/>
              </a:stretch>
            </a:blipFill>
          </p:spPr>
        </p:sp>
      </p:grpSp>
      <p:sp>
        <p:nvSpPr>
          <p:cNvPr name="Freeform 41" id="41"/>
          <p:cNvSpPr/>
          <p:nvPr/>
        </p:nvSpPr>
        <p:spPr>
          <a:xfrm flipH="false" flipV="false" rot="0">
            <a:off x="193540" y="683895"/>
            <a:ext cx="3018791" cy="47625"/>
          </a:xfrm>
          <a:custGeom>
            <a:avLst/>
            <a:gdLst/>
            <a:ahLst/>
            <a:cxnLst/>
            <a:rect r="r" b="b" t="t" l="l"/>
            <a:pathLst>
              <a:path h="47625" w="3018791">
                <a:moveTo>
                  <a:pt x="0" y="0"/>
                </a:moveTo>
                <a:lnTo>
                  <a:pt x="3018791" y="0"/>
                </a:lnTo>
                <a:lnTo>
                  <a:pt x="3018791" y="47625"/>
                </a:lnTo>
                <a:lnTo>
                  <a:pt x="0" y="47625"/>
                </a:lnTo>
                <a:lnTo>
                  <a:pt x="0" y="0"/>
                </a:lnTo>
                <a:close/>
              </a:path>
            </a:pathLst>
          </a:custGeom>
          <a:blipFill>
            <a:blip r:embed="rId3"/>
            <a:stretch>
              <a:fillRect l="0" t="-956444" r="0" b="0"/>
            </a:stretch>
          </a:blipFill>
        </p:spPr>
      </p:sp>
      <p:sp>
        <p:nvSpPr>
          <p:cNvPr name="Freeform 42" id="42"/>
          <p:cNvSpPr/>
          <p:nvPr/>
        </p:nvSpPr>
        <p:spPr>
          <a:xfrm flipH="false" flipV="false" rot="0">
            <a:off x="8497657" y="121112"/>
            <a:ext cx="1059376" cy="1072657"/>
          </a:xfrm>
          <a:custGeom>
            <a:avLst/>
            <a:gdLst/>
            <a:ahLst/>
            <a:cxnLst/>
            <a:rect r="r" b="b" t="t" l="l"/>
            <a:pathLst>
              <a:path h="1072657" w="1059376">
                <a:moveTo>
                  <a:pt x="0" y="0"/>
                </a:moveTo>
                <a:lnTo>
                  <a:pt x="1059376" y="0"/>
                </a:lnTo>
                <a:lnTo>
                  <a:pt x="1059376" y="1072657"/>
                </a:lnTo>
                <a:lnTo>
                  <a:pt x="0" y="1072657"/>
                </a:lnTo>
                <a:lnTo>
                  <a:pt x="0" y="0"/>
                </a:lnTo>
                <a:close/>
              </a:path>
            </a:pathLst>
          </a:custGeom>
          <a:blipFill>
            <a:blip r:embed="rId14"/>
            <a:stretch>
              <a:fillRect l="0" t="-7191" r="-9096" b="-7191"/>
            </a:stretch>
          </a:blipFill>
        </p:spPr>
      </p:sp>
      <p:sp>
        <p:nvSpPr>
          <p:cNvPr name="TextBox 43" id="43"/>
          <p:cNvSpPr txBox="true"/>
          <p:nvPr/>
        </p:nvSpPr>
        <p:spPr>
          <a:xfrm rot="0">
            <a:off x="2465516" y="51698"/>
            <a:ext cx="4822569" cy="771525"/>
          </a:xfrm>
          <a:prstGeom prst="rect">
            <a:avLst/>
          </a:prstGeom>
        </p:spPr>
        <p:txBody>
          <a:bodyPr anchor="t" rtlCol="false" tIns="0" lIns="0" bIns="0" rIns="0">
            <a:spAutoFit/>
          </a:bodyPr>
          <a:lstStyle/>
          <a:p>
            <a:pPr algn="ctr">
              <a:lnSpc>
                <a:spcPts val="6000"/>
              </a:lnSpc>
            </a:pPr>
            <a:r>
              <a:rPr lang="en-US" sz="5000" spc="25">
                <a:solidFill>
                  <a:srgbClr val="FFFFFF"/>
                </a:solidFill>
                <a:latin typeface="Space Mono Bold"/>
              </a:rPr>
              <a:t>Quantum RAM</a:t>
            </a:r>
          </a:p>
        </p:txBody>
      </p:sp>
      <p:sp>
        <p:nvSpPr>
          <p:cNvPr name="TextBox 44" id="44"/>
          <p:cNvSpPr txBox="true"/>
          <p:nvPr/>
        </p:nvSpPr>
        <p:spPr>
          <a:xfrm rot="0">
            <a:off x="3167321" y="813698"/>
            <a:ext cx="3418958" cy="133350"/>
          </a:xfrm>
          <a:prstGeom prst="rect">
            <a:avLst/>
          </a:prstGeom>
        </p:spPr>
        <p:txBody>
          <a:bodyPr anchor="t" rtlCol="false" tIns="0" lIns="0" bIns="0" rIns="0">
            <a:spAutoFit/>
          </a:bodyPr>
          <a:lstStyle/>
          <a:p>
            <a:pPr algn="ctr">
              <a:lnSpc>
                <a:spcPts val="1199"/>
              </a:lnSpc>
            </a:pPr>
            <a:r>
              <a:rPr lang="en-US" sz="999">
                <a:solidFill>
                  <a:srgbClr val="FFFFFF"/>
                </a:solidFill>
                <a:latin typeface="Space Mono Bold"/>
              </a:rPr>
              <a:t>Computer Organization and Architecture</a:t>
            </a:r>
          </a:p>
        </p:txBody>
      </p:sp>
      <p:sp>
        <p:nvSpPr>
          <p:cNvPr name="TextBox 45" id="45"/>
          <p:cNvSpPr txBox="true"/>
          <p:nvPr/>
        </p:nvSpPr>
        <p:spPr>
          <a:xfrm rot="0">
            <a:off x="2909162" y="1084760"/>
            <a:ext cx="3935276" cy="109009"/>
          </a:xfrm>
          <a:prstGeom prst="rect">
            <a:avLst/>
          </a:prstGeom>
        </p:spPr>
        <p:txBody>
          <a:bodyPr anchor="t" rtlCol="false" tIns="0" lIns="0" bIns="0" rIns="0">
            <a:spAutoFit/>
          </a:bodyPr>
          <a:lstStyle/>
          <a:p>
            <a:pPr algn="ctr">
              <a:lnSpc>
                <a:spcPts val="960"/>
              </a:lnSpc>
            </a:pPr>
            <a:r>
              <a:rPr lang="en-US" sz="800">
                <a:solidFill>
                  <a:srgbClr val="FFFFFF"/>
                </a:solidFill>
                <a:latin typeface="Garet"/>
              </a:rPr>
              <a:t>|v⟩  Victor Nisem  |i⟩  Ismail Sherif  |m⟩  Merna Atef  |m⟩  Mina Hany Hanna</a:t>
            </a:r>
          </a:p>
        </p:txBody>
      </p:sp>
      <p:grpSp>
        <p:nvGrpSpPr>
          <p:cNvPr name="Group 46" id="46"/>
          <p:cNvGrpSpPr/>
          <p:nvPr/>
        </p:nvGrpSpPr>
        <p:grpSpPr>
          <a:xfrm rot="0">
            <a:off x="317787" y="2999522"/>
            <a:ext cx="2217587" cy="1640299"/>
            <a:chOff x="0" y="0"/>
            <a:chExt cx="2956782" cy="2187066"/>
          </a:xfrm>
        </p:grpSpPr>
        <p:sp>
          <p:nvSpPr>
            <p:cNvPr name="TextBox 47" id="47"/>
            <p:cNvSpPr txBox="true"/>
            <p:nvPr/>
          </p:nvSpPr>
          <p:spPr>
            <a:xfrm rot="0">
              <a:off x="434445" y="14279"/>
              <a:ext cx="2522337" cy="355600"/>
            </a:xfrm>
            <a:prstGeom prst="rect">
              <a:avLst/>
            </a:prstGeom>
          </p:spPr>
          <p:txBody>
            <a:bodyPr anchor="t" rtlCol="false" tIns="0" lIns="0" bIns="0" rIns="0">
              <a:spAutoFit/>
            </a:bodyPr>
            <a:lstStyle/>
            <a:p>
              <a:pPr algn="l">
                <a:lnSpc>
                  <a:spcPts val="2160"/>
                </a:lnSpc>
              </a:pPr>
              <a:r>
                <a:rPr lang="en-US" sz="1800">
                  <a:solidFill>
                    <a:srgbClr val="DFE1E0"/>
                  </a:solidFill>
                  <a:latin typeface="Space Mono Bold"/>
                </a:rPr>
                <a:t>INTRODUCTION</a:t>
              </a:r>
            </a:p>
          </p:txBody>
        </p:sp>
        <p:sp>
          <p:nvSpPr>
            <p:cNvPr name="TextBox 48" id="48"/>
            <p:cNvSpPr txBox="true"/>
            <p:nvPr/>
          </p:nvSpPr>
          <p:spPr>
            <a:xfrm rot="0">
              <a:off x="137192" y="390015"/>
              <a:ext cx="2503378" cy="1797051"/>
            </a:xfrm>
            <a:prstGeom prst="rect">
              <a:avLst/>
            </a:prstGeom>
          </p:spPr>
          <p:txBody>
            <a:bodyPr anchor="t" rtlCol="false" tIns="0" lIns="0" bIns="0" rIns="0">
              <a:spAutoFit/>
            </a:bodyPr>
            <a:lstStyle/>
            <a:p>
              <a:pPr algn="just">
                <a:lnSpc>
                  <a:spcPts val="720"/>
                </a:lnSpc>
              </a:pPr>
              <a:r>
                <a:rPr lang="en-US" sz="600">
                  <a:solidFill>
                    <a:srgbClr val="DFE1E0"/>
                  </a:solidFill>
                  <a:latin typeface="Times New Roman"/>
                </a:rPr>
                <a:t>Informed by the paper "A Novel Efficient Quantum Random Access Memory," our project navigates quantum computing, honing in on Quantum Random Access Memory (QRAM). Leveraging the Toffoli gate from the paper, we present a Python model adept at encapsulating QRAM intricacies, enabling dynamic address marking in the quantum register. Merging theory and practice, our project employs quantum gates to bridge the gap between abstract concepts and real-world application. The Python framework, a practical guide for researchers, demystifies quantum algorithms while serving as a hands-on tool for exploring quantum data storage. Embark on this journey to unravel QRAM's potential in the dynamic landscape of quantum computing.</a:t>
              </a:r>
            </a:p>
          </p:txBody>
        </p:sp>
        <p:grpSp>
          <p:nvGrpSpPr>
            <p:cNvPr name="Group 49" id="49"/>
            <p:cNvGrpSpPr/>
            <p:nvPr/>
          </p:nvGrpSpPr>
          <p:grpSpPr>
            <a:xfrm rot="0">
              <a:off x="0" y="0"/>
              <a:ext cx="347394" cy="347394"/>
              <a:chOff x="0" y="0"/>
              <a:chExt cx="352283" cy="352283"/>
            </a:xfrm>
          </p:grpSpPr>
          <p:sp>
            <p:nvSpPr>
              <p:cNvPr name="Freeform 50" id="50"/>
              <p:cNvSpPr/>
              <p:nvPr/>
            </p:nvSpPr>
            <p:spPr>
              <a:xfrm flipH="false" flipV="false" rot="0">
                <a:off x="0" y="0"/>
                <a:ext cx="352298" cy="352298"/>
              </a:xfrm>
              <a:custGeom>
                <a:avLst/>
                <a:gdLst/>
                <a:ahLst/>
                <a:cxnLst/>
                <a:rect r="r" b="b" t="t" l="l"/>
                <a:pathLst>
                  <a:path h="352298" w="352298">
                    <a:moveTo>
                      <a:pt x="5334" y="0"/>
                    </a:moveTo>
                    <a:lnTo>
                      <a:pt x="346964" y="0"/>
                    </a:lnTo>
                    <a:cubicBezTo>
                      <a:pt x="349885" y="0"/>
                      <a:pt x="352298" y="2413"/>
                      <a:pt x="352298" y="5334"/>
                    </a:cubicBezTo>
                    <a:lnTo>
                      <a:pt x="352298" y="346964"/>
                    </a:lnTo>
                    <a:cubicBezTo>
                      <a:pt x="352298" y="349885"/>
                      <a:pt x="349885" y="352298"/>
                      <a:pt x="346964" y="352298"/>
                    </a:cubicBezTo>
                    <a:lnTo>
                      <a:pt x="5334" y="352298"/>
                    </a:lnTo>
                    <a:cubicBezTo>
                      <a:pt x="2413" y="352298"/>
                      <a:pt x="0" y="349885"/>
                      <a:pt x="0" y="346964"/>
                    </a:cubicBezTo>
                    <a:lnTo>
                      <a:pt x="0" y="5334"/>
                    </a:lnTo>
                    <a:cubicBezTo>
                      <a:pt x="0" y="2413"/>
                      <a:pt x="2413" y="0"/>
                      <a:pt x="5334" y="0"/>
                    </a:cubicBezTo>
                    <a:moveTo>
                      <a:pt x="5334" y="10795"/>
                    </a:moveTo>
                    <a:lnTo>
                      <a:pt x="5334" y="5334"/>
                    </a:lnTo>
                    <a:lnTo>
                      <a:pt x="10795" y="5334"/>
                    </a:lnTo>
                    <a:lnTo>
                      <a:pt x="10795" y="346964"/>
                    </a:lnTo>
                    <a:lnTo>
                      <a:pt x="5334" y="346964"/>
                    </a:lnTo>
                    <a:lnTo>
                      <a:pt x="5334" y="341630"/>
                    </a:lnTo>
                    <a:lnTo>
                      <a:pt x="346964" y="341630"/>
                    </a:lnTo>
                    <a:lnTo>
                      <a:pt x="346964" y="346964"/>
                    </a:lnTo>
                    <a:lnTo>
                      <a:pt x="341630" y="346964"/>
                    </a:lnTo>
                    <a:lnTo>
                      <a:pt x="341630" y="5334"/>
                    </a:lnTo>
                    <a:lnTo>
                      <a:pt x="346964" y="5334"/>
                    </a:lnTo>
                    <a:lnTo>
                      <a:pt x="346964" y="10795"/>
                    </a:lnTo>
                    <a:lnTo>
                      <a:pt x="5334" y="10795"/>
                    </a:lnTo>
                    <a:close/>
                  </a:path>
                </a:pathLst>
              </a:custGeom>
              <a:solidFill>
                <a:srgbClr val="100F0F"/>
              </a:solidFill>
            </p:spPr>
          </p:sp>
        </p:grpSp>
        <p:sp>
          <p:nvSpPr>
            <p:cNvPr name="Freeform 51" id="51"/>
            <p:cNvSpPr/>
            <p:nvPr/>
          </p:nvSpPr>
          <p:spPr>
            <a:xfrm flipH="false" flipV="false" rot="0">
              <a:off x="66356" y="43504"/>
              <a:ext cx="214684" cy="260403"/>
            </a:xfrm>
            <a:custGeom>
              <a:avLst/>
              <a:gdLst/>
              <a:ahLst/>
              <a:cxnLst/>
              <a:rect r="r" b="b" t="t" l="l"/>
              <a:pathLst>
                <a:path h="260403" w="214684">
                  <a:moveTo>
                    <a:pt x="0" y="0"/>
                  </a:moveTo>
                  <a:lnTo>
                    <a:pt x="214684" y="0"/>
                  </a:lnTo>
                  <a:lnTo>
                    <a:pt x="214684" y="260404"/>
                  </a:lnTo>
                  <a:lnTo>
                    <a:pt x="0" y="260404"/>
                  </a:lnTo>
                  <a:lnTo>
                    <a:pt x="0" y="0"/>
                  </a:lnTo>
                  <a:close/>
                </a:path>
              </a:pathLst>
            </a:custGeom>
            <a:blipFill>
              <a:blip r:embed="rId10"/>
              <a:stretch>
                <a:fillRect l="0" t="0" r="0" b="0"/>
              </a:stretch>
            </a:blipFill>
            <a:ln cap="sq">
              <a:noFill/>
              <a:prstDash val="solid"/>
              <a:miter/>
            </a:ln>
          </p:spPr>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F1E2C"/>
        </a:solidFill>
      </p:bgPr>
    </p:bg>
    <p:spTree>
      <p:nvGrpSpPr>
        <p:cNvPr id="1" name=""/>
        <p:cNvGrpSpPr/>
        <p:nvPr/>
      </p:nvGrpSpPr>
      <p:grpSpPr>
        <a:xfrm>
          <a:off x="0" y="0"/>
          <a:ext cx="0" cy="0"/>
          <a:chOff x="0" y="0"/>
          <a:chExt cx="0" cy="0"/>
        </a:xfrm>
      </p:grpSpPr>
      <p:sp>
        <p:nvSpPr>
          <p:cNvPr name="AutoShape 2" id="2"/>
          <p:cNvSpPr/>
          <p:nvPr/>
        </p:nvSpPr>
        <p:spPr>
          <a:xfrm>
            <a:off x="-253279" y="1278797"/>
            <a:ext cx="10195125" cy="8064"/>
          </a:xfrm>
          <a:prstGeom prst="line">
            <a:avLst/>
          </a:prstGeom>
          <a:ln cap="rnd" w="19050">
            <a:solidFill>
              <a:srgbClr val="FFFFFF"/>
            </a:solidFill>
            <a:prstDash val="solid"/>
            <a:headEnd type="none" len="sm" w="sm"/>
            <a:tailEnd type="none" len="sm" w="sm"/>
          </a:ln>
        </p:spPr>
      </p:sp>
      <p:sp>
        <p:nvSpPr>
          <p:cNvPr name="Freeform 3" id="3"/>
          <p:cNvSpPr/>
          <p:nvPr/>
        </p:nvSpPr>
        <p:spPr>
          <a:xfrm flipH="false" flipV="false" rot="0">
            <a:off x="289179" y="683895"/>
            <a:ext cx="3018791" cy="47625"/>
          </a:xfrm>
          <a:custGeom>
            <a:avLst/>
            <a:gdLst/>
            <a:ahLst/>
            <a:cxnLst/>
            <a:rect r="r" b="b" t="t" l="l"/>
            <a:pathLst>
              <a:path h="47625" w="3018791">
                <a:moveTo>
                  <a:pt x="0" y="0"/>
                </a:moveTo>
                <a:lnTo>
                  <a:pt x="3018791" y="0"/>
                </a:lnTo>
                <a:lnTo>
                  <a:pt x="3018791" y="47625"/>
                </a:lnTo>
                <a:lnTo>
                  <a:pt x="0" y="47625"/>
                </a:lnTo>
                <a:lnTo>
                  <a:pt x="0" y="0"/>
                </a:lnTo>
                <a:close/>
              </a:path>
            </a:pathLst>
          </a:custGeom>
          <a:blipFill>
            <a:blip r:embed="rId3"/>
            <a:stretch>
              <a:fillRect l="0" t="-956444" r="0" b="0"/>
            </a:stretch>
          </a:blipFill>
        </p:spPr>
      </p:sp>
      <p:grpSp>
        <p:nvGrpSpPr>
          <p:cNvPr name="Group 4" id="4"/>
          <p:cNvGrpSpPr/>
          <p:nvPr/>
        </p:nvGrpSpPr>
        <p:grpSpPr>
          <a:xfrm rot="0">
            <a:off x="-1193772" y="0"/>
            <a:ext cx="4986433" cy="1278797"/>
            <a:chOff x="0" y="0"/>
            <a:chExt cx="902000" cy="231323"/>
          </a:xfrm>
        </p:grpSpPr>
        <p:sp>
          <p:nvSpPr>
            <p:cNvPr name="Freeform 5" id="5"/>
            <p:cNvSpPr/>
            <p:nvPr/>
          </p:nvSpPr>
          <p:spPr>
            <a:xfrm flipH="false" flipV="false" rot="0">
              <a:off x="0" y="0"/>
              <a:ext cx="902000" cy="231323"/>
            </a:xfrm>
            <a:custGeom>
              <a:avLst/>
              <a:gdLst/>
              <a:ahLst/>
              <a:cxnLst/>
              <a:rect r="r" b="b" t="t" l="l"/>
              <a:pathLst>
                <a:path h="231323" w="902000">
                  <a:moveTo>
                    <a:pt x="698800" y="0"/>
                  </a:moveTo>
                  <a:lnTo>
                    <a:pt x="0" y="0"/>
                  </a:lnTo>
                  <a:lnTo>
                    <a:pt x="203200" y="231323"/>
                  </a:lnTo>
                  <a:lnTo>
                    <a:pt x="902000" y="231323"/>
                  </a:lnTo>
                  <a:lnTo>
                    <a:pt x="698800" y="0"/>
                  </a:lnTo>
                  <a:close/>
                </a:path>
              </a:pathLst>
            </a:custGeom>
            <a:blipFill>
              <a:blip r:embed="rId4">
                <a:alphaModFix amt="50000"/>
              </a:blip>
              <a:stretch>
                <a:fillRect l="0" t="-91775" r="0" b="-198156"/>
              </a:stretch>
            </a:blipFill>
          </p:spPr>
        </p:sp>
      </p:grpSp>
      <p:grpSp>
        <p:nvGrpSpPr>
          <p:cNvPr name="Group 6" id="6"/>
          <p:cNvGrpSpPr/>
          <p:nvPr/>
        </p:nvGrpSpPr>
        <p:grpSpPr>
          <a:xfrm rot="0">
            <a:off x="2708579" y="0"/>
            <a:ext cx="4986433" cy="1278797"/>
            <a:chOff x="0" y="0"/>
            <a:chExt cx="902000" cy="231323"/>
          </a:xfrm>
        </p:grpSpPr>
        <p:sp>
          <p:nvSpPr>
            <p:cNvPr name="Freeform 7" id="7"/>
            <p:cNvSpPr/>
            <p:nvPr/>
          </p:nvSpPr>
          <p:spPr>
            <a:xfrm flipH="false" flipV="false" rot="0">
              <a:off x="0" y="0"/>
              <a:ext cx="902000" cy="231323"/>
            </a:xfrm>
            <a:custGeom>
              <a:avLst/>
              <a:gdLst/>
              <a:ahLst/>
              <a:cxnLst/>
              <a:rect r="r" b="b" t="t" l="l"/>
              <a:pathLst>
                <a:path h="231323" w="902000">
                  <a:moveTo>
                    <a:pt x="698800" y="0"/>
                  </a:moveTo>
                  <a:lnTo>
                    <a:pt x="0" y="0"/>
                  </a:lnTo>
                  <a:lnTo>
                    <a:pt x="203200" y="231323"/>
                  </a:lnTo>
                  <a:lnTo>
                    <a:pt x="902000" y="231323"/>
                  </a:lnTo>
                  <a:lnTo>
                    <a:pt x="698800" y="0"/>
                  </a:lnTo>
                  <a:close/>
                </a:path>
              </a:pathLst>
            </a:custGeom>
            <a:blipFill>
              <a:blip r:embed="rId5">
                <a:alphaModFix amt="50000"/>
              </a:blip>
              <a:stretch>
                <a:fillRect l="0" t="-144965" r="0" b="-144965"/>
              </a:stretch>
            </a:blipFill>
          </p:spPr>
        </p:sp>
      </p:grpSp>
      <p:grpSp>
        <p:nvGrpSpPr>
          <p:cNvPr name="Group 8" id="8"/>
          <p:cNvGrpSpPr/>
          <p:nvPr/>
        </p:nvGrpSpPr>
        <p:grpSpPr>
          <a:xfrm rot="0">
            <a:off x="6605755" y="0"/>
            <a:ext cx="4983229" cy="1278797"/>
            <a:chOff x="0" y="0"/>
            <a:chExt cx="901420" cy="231323"/>
          </a:xfrm>
        </p:grpSpPr>
        <p:sp>
          <p:nvSpPr>
            <p:cNvPr name="Freeform 9" id="9"/>
            <p:cNvSpPr/>
            <p:nvPr/>
          </p:nvSpPr>
          <p:spPr>
            <a:xfrm flipH="false" flipV="false" rot="0">
              <a:off x="0" y="0"/>
              <a:ext cx="901420" cy="231323"/>
            </a:xfrm>
            <a:custGeom>
              <a:avLst/>
              <a:gdLst/>
              <a:ahLst/>
              <a:cxnLst/>
              <a:rect r="r" b="b" t="t" l="l"/>
              <a:pathLst>
                <a:path h="231323" w="901420">
                  <a:moveTo>
                    <a:pt x="698220" y="0"/>
                  </a:moveTo>
                  <a:lnTo>
                    <a:pt x="0" y="0"/>
                  </a:lnTo>
                  <a:lnTo>
                    <a:pt x="203200" y="231323"/>
                  </a:lnTo>
                  <a:lnTo>
                    <a:pt x="901420" y="231323"/>
                  </a:lnTo>
                  <a:lnTo>
                    <a:pt x="698220" y="0"/>
                  </a:lnTo>
                  <a:close/>
                </a:path>
              </a:pathLst>
            </a:custGeom>
            <a:blipFill>
              <a:blip r:embed="rId6">
                <a:alphaModFix amt="50000"/>
              </a:blip>
              <a:stretch>
                <a:fillRect l="0" t="-145323" r="0" b="-144357"/>
              </a:stretch>
            </a:blipFill>
          </p:spPr>
        </p:sp>
      </p:grpSp>
      <p:sp>
        <p:nvSpPr>
          <p:cNvPr name="Freeform 10" id="10"/>
          <p:cNvSpPr/>
          <p:nvPr/>
        </p:nvSpPr>
        <p:spPr>
          <a:xfrm flipH="false" flipV="false" rot="0">
            <a:off x="193540" y="683895"/>
            <a:ext cx="3018791" cy="47625"/>
          </a:xfrm>
          <a:custGeom>
            <a:avLst/>
            <a:gdLst/>
            <a:ahLst/>
            <a:cxnLst/>
            <a:rect r="r" b="b" t="t" l="l"/>
            <a:pathLst>
              <a:path h="47625" w="3018791">
                <a:moveTo>
                  <a:pt x="0" y="0"/>
                </a:moveTo>
                <a:lnTo>
                  <a:pt x="3018791" y="0"/>
                </a:lnTo>
                <a:lnTo>
                  <a:pt x="3018791" y="47625"/>
                </a:lnTo>
                <a:lnTo>
                  <a:pt x="0" y="47625"/>
                </a:lnTo>
                <a:lnTo>
                  <a:pt x="0" y="0"/>
                </a:lnTo>
                <a:close/>
              </a:path>
            </a:pathLst>
          </a:custGeom>
          <a:blipFill>
            <a:blip r:embed="rId3"/>
            <a:stretch>
              <a:fillRect l="0" t="-956444" r="0" b="0"/>
            </a:stretch>
          </a:blipFill>
        </p:spPr>
      </p:sp>
      <p:sp>
        <p:nvSpPr>
          <p:cNvPr name="Freeform 11" id="11"/>
          <p:cNvSpPr/>
          <p:nvPr/>
        </p:nvSpPr>
        <p:spPr>
          <a:xfrm flipH="false" flipV="false" rot="0">
            <a:off x="8199689" y="171379"/>
            <a:ext cx="1059376" cy="1072657"/>
          </a:xfrm>
          <a:custGeom>
            <a:avLst/>
            <a:gdLst/>
            <a:ahLst/>
            <a:cxnLst/>
            <a:rect r="r" b="b" t="t" l="l"/>
            <a:pathLst>
              <a:path h="1072657" w="1059376">
                <a:moveTo>
                  <a:pt x="0" y="0"/>
                </a:moveTo>
                <a:lnTo>
                  <a:pt x="1059376" y="0"/>
                </a:lnTo>
                <a:lnTo>
                  <a:pt x="1059376" y="1072657"/>
                </a:lnTo>
                <a:lnTo>
                  <a:pt x="0" y="1072657"/>
                </a:lnTo>
                <a:lnTo>
                  <a:pt x="0" y="0"/>
                </a:lnTo>
                <a:close/>
              </a:path>
            </a:pathLst>
          </a:custGeom>
          <a:blipFill>
            <a:blip r:embed="rId7"/>
            <a:stretch>
              <a:fillRect l="0" t="-7191" r="-9096" b="-7191"/>
            </a:stretch>
          </a:blipFill>
        </p:spPr>
      </p:sp>
      <p:sp>
        <p:nvSpPr>
          <p:cNvPr name="Freeform 12" id="12"/>
          <p:cNvSpPr/>
          <p:nvPr/>
        </p:nvSpPr>
        <p:spPr>
          <a:xfrm flipH="false" flipV="false" rot="0">
            <a:off x="0" y="1296386"/>
            <a:ext cx="9753600" cy="6018814"/>
          </a:xfrm>
          <a:custGeom>
            <a:avLst/>
            <a:gdLst/>
            <a:ahLst/>
            <a:cxnLst/>
            <a:rect r="r" b="b" t="t" l="l"/>
            <a:pathLst>
              <a:path h="6018814" w="9753600">
                <a:moveTo>
                  <a:pt x="0" y="0"/>
                </a:moveTo>
                <a:lnTo>
                  <a:pt x="9753600" y="0"/>
                </a:lnTo>
                <a:lnTo>
                  <a:pt x="9753600" y="6018814"/>
                </a:lnTo>
                <a:lnTo>
                  <a:pt x="0" y="6018814"/>
                </a:lnTo>
                <a:lnTo>
                  <a:pt x="0" y="0"/>
                </a:lnTo>
                <a:close/>
              </a:path>
            </a:pathLst>
          </a:custGeom>
          <a:blipFill>
            <a:blip r:embed="rId8">
              <a:alphaModFix amt="19999"/>
            </a:blip>
            <a:stretch>
              <a:fillRect l="0" t="-31025" r="0" b="-31025"/>
            </a:stretch>
          </a:blipFill>
        </p:spPr>
      </p:sp>
      <p:grpSp>
        <p:nvGrpSpPr>
          <p:cNvPr name="Group 13" id="13"/>
          <p:cNvGrpSpPr/>
          <p:nvPr/>
        </p:nvGrpSpPr>
        <p:grpSpPr>
          <a:xfrm rot="0">
            <a:off x="237515" y="1516265"/>
            <a:ext cx="9260189" cy="5598106"/>
            <a:chOff x="0" y="0"/>
            <a:chExt cx="12346919" cy="7464141"/>
          </a:xfrm>
        </p:grpSpPr>
        <p:grpSp>
          <p:nvGrpSpPr>
            <p:cNvPr name="Group 14" id="14"/>
            <p:cNvGrpSpPr/>
            <p:nvPr/>
          </p:nvGrpSpPr>
          <p:grpSpPr>
            <a:xfrm rot="0">
              <a:off x="9930629" y="0"/>
              <a:ext cx="2416290" cy="7464141"/>
              <a:chOff x="0" y="0"/>
              <a:chExt cx="2450296" cy="7569188"/>
            </a:xfrm>
          </p:grpSpPr>
          <p:sp>
            <p:nvSpPr>
              <p:cNvPr name="Freeform 15" id="15"/>
              <p:cNvSpPr/>
              <p:nvPr/>
            </p:nvSpPr>
            <p:spPr>
              <a:xfrm flipH="false" flipV="false" rot="0">
                <a:off x="0" y="0"/>
                <a:ext cx="2450262" cy="7569238"/>
              </a:xfrm>
              <a:custGeom>
                <a:avLst/>
                <a:gdLst/>
                <a:ahLst/>
                <a:cxnLst/>
                <a:rect r="r" b="b" t="t" l="l"/>
                <a:pathLst>
                  <a:path h="7569238" w="2450262">
                    <a:moveTo>
                      <a:pt x="0" y="0"/>
                    </a:moveTo>
                    <a:lnTo>
                      <a:pt x="2450262" y="0"/>
                    </a:lnTo>
                    <a:lnTo>
                      <a:pt x="2450262" y="7569238"/>
                    </a:lnTo>
                    <a:lnTo>
                      <a:pt x="0" y="7569238"/>
                    </a:lnTo>
                    <a:close/>
                  </a:path>
                </a:pathLst>
              </a:custGeom>
              <a:solidFill>
                <a:srgbClr val="1F1E2C">
                  <a:alpha val="89804"/>
                </a:srgbClr>
              </a:solidFill>
            </p:spPr>
          </p:sp>
        </p:grpSp>
        <p:grpSp>
          <p:nvGrpSpPr>
            <p:cNvPr name="Group 16" id="16"/>
            <p:cNvGrpSpPr/>
            <p:nvPr/>
          </p:nvGrpSpPr>
          <p:grpSpPr>
            <a:xfrm rot="0">
              <a:off x="3131875" y="0"/>
              <a:ext cx="6621093" cy="7464141"/>
              <a:chOff x="0" y="0"/>
              <a:chExt cx="6714275" cy="7569188"/>
            </a:xfrm>
          </p:grpSpPr>
          <p:sp>
            <p:nvSpPr>
              <p:cNvPr name="Freeform 17" id="17"/>
              <p:cNvSpPr/>
              <p:nvPr/>
            </p:nvSpPr>
            <p:spPr>
              <a:xfrm flipH="false" flipV="false" rot="0">
                <a:off x="0" y="0"/>
                <a:ext cx="6714282" cy="7569238"/>
              </a:xfrm>
              <a:custGeom>
                <a:avLst/>
                <a:gdLst/>
                <a:ahLst/>
                <a:cxnLst/>
                <a:rect r="r" b="b" t="t" l="l"/>
                <a:pathLst>
                  <a:path h="7569238" w="6714282">
                    <a:moveTo>
                      <a:pt x="0" y="0"/>
                    </a:moveTo>
                    <a:lnTo>
                      <a:pt x="6714282" y="0"/>
                    </a:lnTo>
                    <a:lnTo>
                      <a:pt x="6714282" y="7569238"/>
                    </a:lnTo>
                    <a:lnTo>
                      <a:pt x="0" y="7569238"/>
                    </a:lnTo>
                    <a:close/>
                  </a:path>
                </a:pathLst>
              </a:custGeom>
              <a:solidFill>
                <a:srgbClr val="1F1E2C">
                  <a:alpha val="89804"/>
                </a:srgbClr>
              </a:solidFill>
            </p:spPr>
          </p:sp>
        </p:grpSp>
        <p:grpSp>
          <p:nvGrpSpPr>
            <p:cNvPr name="Group 18" id="18"/>
            <p:cNvGrpSpPr/>
            <p:nvPr/>
          </p:nvGrpSpPr>
          <p:grpSpPr>
            <a:xfrm rot="0">
              <a:off x="0" y="0"/>
              <a:ext cx="2967668" cy="7464141"/>
              <a:chOff x="0" y="0"/>
              <a:chExt cx="3009434" cy="7569188"/>
            </a:xfrm>
          </p:grpSpPr>
          <p:sp>
            <p:nvSpPr>
              <p:cNvPr name="Freeform 19" id="19"/>
              <p:cNvSpPr/>
              <p:nvPr/>
            </p:nvSpPr>
            <p:spPr>
              <a:xfrm flipH="false" flipV="false" rot="0">
                <a:off x="0" y="0"/>
                <a:ext cx="3009392" cy="7569238"/>
              </a:xfrm>
              <a:custGeom>
                <a:avLst/>
                <a:gdLst/>
                <a:ahLst/>
                <a:cxnLst/>
                <a:rect r="r" b="b" t="t" l="l"/>
                <a:pathLst>
                  <a:path h="7569238" w="3009392">
                    <a:moveTo>
                      <a:pt x="0" y="0"/>
                    </a:moveTo>
                    <a:lnTo>
                      <a:pt x="3009392" y="0"/>
                    </a:lnTo>
                    <a:lnTo>
                      <a:pt x="3009392" y="7569238"/>
                    </a:lnTo>
                    <a:lnTo>
                      <a:pt x="0" y="7569238"/>
                    </a:lnTo>
                    <a:close/>
                  </a:path>
                </a:pathLst>
              </a:custGeom>
              <a:solidFill>
                <a:srgbClr val="1F1E2C">
                  <a:alpha val="89804"/>
                </a:srgbClr>
              </a:solidFill>
            </p:spPr>
          </p:sp>
        </p:grpSp>
        <p:sp>
          <p:nvSpPr>
            <p:cNvPr name="TextBox 20" id="20"/>
            <p:cNvSpPr txBox="true"/>
            <p:nvPr/>
          </p:nvSpPr>
          <p:spPr>
            <a:xfrm rot="0">
              <a:off x="3633383" y="126457"/>
              <a:ext cx="2587437" cy="355600"/>
            </a:xfrm>
            <a:prstGeom prst="rect">
              <a:avLst/>
            </a:prstGeom>
          </p:spPr>
          <p:txBody>
            <a:bodyPr anchor="t" rtlCol="false" tIns="0" lIns="0" bIns="0" rIns="0">
              <a:spAutoFit/>
            </a:bodyPr>
            <a:lstStyle/>
            <a:p>
              <a:pPr algn="l">
                <a:lnSpc>
                  <a:spcPts val="2160"/>
                </a:lnSpc>
              </a:pPr>
              <a:r>
                <a:rPr lang="en-US" sz="1800">
                  <a:solidFill>
                    <a:srgbClr val="DFE1E0"/>
                  </a:solidFill>
                  <a:latin typeface="Space Mono Bold"/>
                </a:rPr>
                <a:t>ANALYSIS</a:t>
              </a:r>
            </a:p>
          </p:txBody>
        </p:sp>
        <p:grpSp>
          <p:nvGrpSpPr>
            <p:cNvPr name="Group 21" id="21"/>
            <p:cNvGrpSpPr/>
            <p:nvPr/>
          </p:nvGrpSpPr>
          <p:grpSpPr>
            <a:xfrm rot="0">
              <a:off x="3269351" y="141552"/>
              <a:ext cx="325410" cy="325410"/>
              <a:chOff x="0" y="0"/>
              <a:chExt cx="352283" cy="352283"/>
            </a:xfrm>
          </p:grpSpPr>
          <p:sp>
            <p:nvSpPr>
              <p:cNvPr name="Freeform 22" id="22"/>
              <p:cNvSpPr/>
              <p:nvPr/>
            </p:nvSpPr>
            <p:spPr>
              <a:xfrm flipH="false" flipV="false" rot="0">
                <a:off x="0" y="0"/>
                <a:ext cx="352298" cy="352298"/>
              </a:xfrm>
              <a:custGeom>
                <a:avLst/>
                <a:gdLst/>
                <a:ahLst/>
                <a:cxnLst/>
                <a:rect r="r" b="b" t="t" l="l"/>
                <a:pathLst>
                  <a:path h="352298" w="352298">
                    <a:moveTo>
                      <a:pt x="5334" y="0"/>
                    </a:moveTo>
                    <a:lnTo>
                      <a:pt x="346964" y="0"/>
                    </a:lnTo>
                    <a:cubicBezTo>
                      <a:pt x="349885" y="0"/>
                      <a:pt x="352298" y="2413"/>
                      <a:pt x="352298" y="5334"/>
                    </a:cubicBezTo>
                    <a:lnTo>
                      <a:pt x="352298" y="346964"/>
                    </a:lnTo>
                    <a:cubicBezTo>
                      <a:pt x="352298" y="349885"/>
                      <a:pt x="349885" y="352298"/>
                      <a:pt x="346964" y="352298"/>
                    </a:cubicBezTo>
                    <a:lnTo>
                      <a:pt x="5334" y="352298"/>
                    </a:lnTo>
                    <a:cubicBezTo>
                      <a:pt x="2413" y="352298"/>
                      <a:pt x="0" y="349885"/>
                      <a:pt x="0" y="346964"/>
                    </a:cubicBezTo>
                    <a:lnTo>
                      <a:pt x="0" y="5334"/>
                    </a:lnTo>
                    <a:cubicBezTo>
                      <a:pt x="0" y="2413"/>
                      <a:pt x="2413" y="0"/>
                      <a:pt x="5334" y="0"/>
                    </a:cubicBezTo>
                    <a:moveTo>
                      <a:pt x="5334" y="10795"/>
                    </a:moveTo>
                    <a:lnTo>
                      <a:pt x="5334" y="5334"/>
                    </a:lnTo>
                    <a:lnTo>
                      <a:pt x="10795" y="5334"/>
                    </a:lnTo>
                    <a:lnTo>
                      <a:pt x="10795" y="346964"/>
                    </a:lnTo>
                    <a:lnTo>
                      <a:pt x="5334" y="346964"/>
                    </a:lnTo>
                    <a:lnTo>
                      <a:pt x="5334" y="341630"/>
                    </a:lnTo>
                    <a:lnTo>
                      <a:pt x="346964" y="341630"/>
                    </a:lnTo>
                    <a:lnTo>
                      <a:pt x="346964" y="346964"/>
                    </a:lnTo>
                    <a:lnTo>
                      <a:pt x="341630" y="346964"/>
                    </a:lnTo>
                    <a:lnTo>
                      <a:pt x="341630" y="5334"/>
                    </a:lnTo>
                    <a:lnTo>
                      <a:pt x="346964" y="5334"/>
                    </a:lnTo>
                    <a:lnTo>
                      <a:pt x="346964" y="10795"/>
                    </a:lnTo>
                    <a:lnTo>
                      <a:pt x="5334" y="10795"/>
                    </a:lnTo>
                    <a:close/>
                  </a:path>
                </a:pathLst>
              </a:custGeom>
              <a:solidFill>
                <a:srgbClr val="100F0F"/>
              </a:solidFill>
            </p:spPr>
          </p:sp>
        </p:grpSp>
        <p:sp>
          <p:nvSpPr>
            <p:cNvPr name="Freeform 23" id="23"/>
            <p:cNvSpPr/>
            <p:nvPr/>
          </p:nvSpPr>
          <p:spPr>
            <a:xfrm flipH="false" flipV="false" rot="0">
              <a:off x="3321347" y="209230"/>
              <a:ext cx="221420" cy="223312"/>
            </a:xfrm>
            <a:custGeom>
              <a:avLst/>
              <a:gdLst/>
              <a:ahLst/>
              <a:cxnLst/>
              <a:rect r="r" b="b" t="t" l="l"/>
              <a:pathLst>
                <a:path h="223312" w="221420">
                  <a:moveTo>
                    <a:pt x="0" y="0"/>
                  </a:moveTo>
                  <a:lnTo>
                    <a:pt x="221420" y="0"/>
                  </a:lnTo>
                  <a:lnTo>
                    <a:pt x="221420" y="223312"/>
                  </a:lnTo>
                  <a:lnTo>
                    <a:pt x="0" y="223312"/>
                  </a:lnTo>
                  <a:lnTo>
                    <a:pt x="0" y="0"/>
                  </a:lnTo>
                  <a:close/>
                </a:path>
              </a:pathLst>
            </a:custGeom>
            <a:blipFill>
              <a:blip r:embed="rId9"/>
              <a:stretch>
                <a:fillRect l="0" t="0" r="0" b="0"/>
              </a:stretch>
            </a:blipFill>
          </p:spPr>
        </p:sp>
        <p:sp>
          <p:nvSpPr>
            <p:cNvPr name="TextBox 24" id="24"/>
            <p:cNvSpPr txBox="true"/>
            <p:nvPr/>
          </p:nvSpPr>
          <p:spPr>
            <a:xfrm rot="0">
              <a:off x="528774" y="4409501"/>
              <a:ext cx="2419041" cy="355600"/>
            </a:xfrm>
            <a:prstGeom prst="rect">
              <a:avLst/>
            </a:prstGeom>
          </p:spPr>
          <p:txBody>
            <a:bodyPr anchor="t" rtlCol="false" tIns="0" lIns="0" bIns="0" rIns="0">
              <a:spAutoFit/>
            </a:bodyPr>
            <a:lstStyle/>
            <a:p>
              <a:pPr algn="l">
                <a:lnSpc>
                  <a:spcPts val="2160"/>
                </a:lnSpc>
              </a:pPr>
              <a:r>
                <a:rPr lang="en-US" sz="1800">
                  <a:solidFill>
                    <a:srgbClr val="DFE1E0"/>
                  </a:solidFill>
                  <a:latin typeface="Space Mono Bold"/>
                </a:rPr>
                <a:t>COMPONENTS</a:t>
              </a:r>
            </a:p>
          </p:txBody>
        </p:sp>
        <p:sp>
          <p:nvSpPr>
            <p:cNvPr name="TextBox 25" id="25"/>
            <p:cNvSpPr txBox="true"/>
            <p:nvPr/>
          </p:nvSpPr>
          <p:spPr>
            <a:xfrm rot="0">
              <a:off x="229185" y="4834951"/>
              <a:ext cx="2505714" cy="2271188"/>
            </a:xfrm>
            <a:prstGeom prst="rect">
              <a:avLst/>
            </a:prstGeom>
          </p:spPr>
          <p:txBody>
            <a:bodyPr anchor="t" rtlCol="false" tIns="0" lIns="0" bIns="0" rIns="0">
              <a:spAutoFit/>
            </a:bodyPr>
            <a:lstStyle/>
            <a:p>
              <a:pPr algn="just">
                <a:lnSpc>
                  <a:spcPts val="720"/>
                </a:lnSpc>
              </a:pPr>
              <a:r>
                <a:rPr lang="en-US" sz="600">
                  <a:solidFill>
                    <a:srgbClr val="DFE1E0"/>
                  </a:solidFill>
                  <a:latin typeface="Times New Roman"/>
                </a:rPr>
                <a:t>Registers: Address Register |A⟩ uniquely identifies locations, Data Register |D⟩ stores information. Quantum Bus: Quantum Bus Register |qy⟩ carries address and data, linking the processor and QRAM. Control Mechanism: Control Qubit |r⟩ discerns between reading and writing operations. Auxiliary Qubit: An additional qubit |dq⟩ aids in the writing process.</a:t>
              </a:r>
            </a:p>
            <a:p>
              <a:pPr algn="just">
                <a:lnSpc>
                  <a:spcPts val="720"/>
                </a:lnSpc>
              </a:pPr>
            </a:p>
            <a:p>
              <a:pPr algn="just">
                <a:lnSpc>
                  <a:spcPts val="720"/>
                </a:lnSpc>
              </a:pPr>
              <a:r>
                <a:rPr lang="en-US" sz="600">
                  <a:solidFill>
                    <a:srgbClr val="DFE1E0"/>
                  </a:solidFill>
                  <a:latin typeface="Times New Roman"/>
                </a:rPr>
                <a:t>Quantum Gates: Employed gates include Hadamard, NOT, CNOT, Toffoli, and controlled-controlled-swap.</a:t>
              </a:r>
            </a:p>
            <a:p>
              <a:pPr algn="just">
                <a:lnSpc>
                  <a:spcPts val="720"/>
                </a:lnSpc>
              </a:pPr>
              <a:r>
                <a:rPr lang="en-US" sz="600">
                  <a:solidFill>
                    <a:srgbClr val="DFE1E0"/>
                  </a:solidFill>
                  <a:latin typeface="Times New Roman"/>
                </a:rPr>
                <a:t>Fixed Structure: QRAM's fixed architecture enhances efficiency and accessibility. Entanglement: During writing, entanglement between the memory cell and address occurs. Versatility: Enables storage and retrieval of both classical and quantum data. </a:t>
              </a:r>
            </a:p>
            <a:p>
              <a:pPr algn="just">
                <a:lnSpc>
                  <a:spcPts val="720"/>
                </a:lnSpc>
              </a:pPr>
            </a:p>
            <a:p>
              <a:pPr algn="just">
                <a:lnSpc>
                  <a:spcPts val="720"/>
                </a:lnSpc>
              </a:pPr>
              <a:r>
                <a:rPr lang="en-US" sz="600">
                  <a:solidFill>
                    <a:srgbClr val="DFE1E0"/>
                  </a:solidFill>
                  <a:latin typeface="Times New Roman"/>
                </a:rPr>
                <a:t>Advantages: Faster access times (O(1)) and increased storage capacity compared to classical RAMs and existing QRAMs.</a:t>
              </a:r>
            </a:p>
          </p:txBody>
        </p:sp>
        <p:grpSp>
          <p:nvGrpSpPr>
            <p:cNvPr name="Group 26" id="26"/>
            <p:cNvGrpSpPr/>
            <p:nvPr/>
          </p:nvGrpSpPr>
          <p:grpSpPr>
            <a:xfrm rot="0">
              <a:off x="96514" y="4396804"/>
              <a:ext cx="345209" cy="345209"/>
              <a:chOff x="0" y="0"/>
              <a:chExt cx="352283" cy="352283"/>
            </a:xfrm>
          </p:grpSpPr>
          <p:sp>
            <p:nvSpPr>
              <p:cNvPr name="Freeform 27" id="27"/>
              <p:cNvSpPr/>
              <p:nvPr/>
            </p:nvSpPr>
            <p:spPr>
              <a:xfrm flipH="false" flipV="false" rot="0">
                <a:off x="0" y="0"/>
                <a:ext cx="352298" cy="352298"/>
              </a:xfrm>
              <a:custGeom>
                <a:avLst/>
                <a:gdLst/>
                <a:ahLst/>
                <a:cxnLst/>
                <a:rect r="r" b="b" t="t" l="l"/>
                <a:pathLst>
                  <a:path h="352298" w="352298">
                    <a:moveTo>
                      <a:pt x="5334" y="0"/>
                    </a:moveTo>
                    <a:lnTo>
                      <a:pt x="346964" y="0"/>
                    </a:lnTo>
                    <a:cubicBezTo>
                      <a:pt x="349885" y="0"/>
                      <a:pt x="352298" y="2413"/>
                      <a:pt x="352298" y="5334"/>
                    </a:cubicBezTo>
                    <a:lnTo>
                      <a:pt x="352298" y="346964"/>
                    </a:lnTo>
                    <a:cubicBezTo>
                      <a:pt x="352298" y="349885"/>
                      <a:pt x="349885" y="352298"/>
                      <a:pt x="346964" y="352298"/>
                    </a:cubicBezTo>
                    <a:lnTo>
                      <a:pt x="5334" y="352298"/>
                    </a:lnTo>
                    <a:cubicBezTo>
                      <a:pt x="2413" y="352298"/>
                      <a:pt x="0" y="349885"/>
                      <a:pt x="0" y="346964"/>
                    </a:cubicBezTo>
                    <a:lnTo>
                      <a:pt x="0" y="5334"/>
                    </a:lnTo>
                    <a:cubicBezTo>
                      <a:pt x="0" y="2413"/>
                      <a:pt x="2413" y="0"/>
                      <a:pt x="5334" y="0"/>
                    </a:cubicBezTo>
                    <a:moveTo>
                      <a:pt x="5334" y="10795"/>
                    </a:moveTo>
                    <a:lnTo>
                      <a:pt x="5334" y="5334"/>
                    </a:lnTo>
                    <a:lnTo>
                      <a:pt x="10795" y="5334"/>
                    </a:lnTo>
                    <a:lnTo>
                      <a:pt x="10795" y="346964"/>
                    </a:lnTo>
                    <a:lnTo>
                      <a:pt x="5334" y="346964"/>
                    </a:lnTo>
                    <a:lnTo>
                      <a:pt x="5334" y="341630"/>
                    </a:lnTo>
                    <a:lnTo>
                      <a:pt x="346964" y="341630"/>
                    </a:lnTo>
                    <a:lnTo>
                      <a:pt x="346964" y="346964"/>
                    </a:lnTo>
                    <a:lnTo>
                      <a:pt x="341630" y="346964"/>
                    </a:lnTo>
                    <a:lnTo>
                      <a:pt x="341630" y="5334"/>
                    </a:lnTo>
                    <a:lnTo>
                      <a:pt x="346964" y="5334"/>
                    </a:lnTo>
                    <a:lnTo>
                      <a:pt x="346964" y="10795"/>
                    </a:lnTo>
                    <a:lnTo>
                      <a:pt x="5334" y="10795"/>
                    </a:lnTo>
                    <a:close/>
                  </a:path>
                </a:pathLst>
              </a:custGeom>
              <a:solidFill>
                <a:srgbClr val="100F0F"/>
              </a:solidFill>
            </p:spPr>
          </p:sp>
        </p:grpSp>
        <p:sp>
          <p:nvSpPr>
            <p:cNvPr name="Freeform 28" id="28"/>
            <p:cNvSpPr/>
            <p:nvPr/>
          </p:nvSpPr>
          <p:spPr>
            <a:xfrm flipH="false" flipV="false" rot="0">
              <a:off x="176295" y="4473324"/>
              <a:ext cx="191763" cy="209137"/>
            </a:xfrm>
            <a:custGeom>
              <a:avLst/>
              <a:gdLst/>
              <a:ahLst/>
              <a:cxnLst/>
              <a:rect r="r" b="b" t="t" l="l"/>
              <a:pathLst>
                <a:path h="209137" w="191763">
                  <a:moveTo>
                    <a:pt x="0" y="0"/>
                  </a:moveTo>
                  <a:lnTo>
                    <a:pt x="191763" y="0"/>
                  </a:lnTo>
                  <a:lnTo>
                    <a:pt x="191763" y="209137"/>
                  </a:lnTo>
                  <a:lnTo>
                    <a:pt x="0" y="209137"/>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29" id="29"/>
            <p:cNvSpPr/>
            <p:nvPr/>
          </p:nvSpPr>
          <p:spPr>
            <a:xfrm flipH="false" flipV="false" rot="0">
              <a:off x="148761" y="242331"/>
              <a:ext cx="165521" cy="202284"/>
            </a:xfrm>
            <a:custGeom>
              <a:avLst/>
              <a:gdLst/>
              <a:ahLst/>
              <a:cxnLst/>
              <a:rect r="r" b="b" t="t" l="l"/>
              <a:pathLst>
                <a:path h="202284" w="165521">
                  <a:moveTo>
                    <a:pt x="0" y="0"/>
                  </a:moveTo>
                  <a:lnTo>
                    <a:pt x="165521" y="0"/>
                  </a:lnTo>
                  <a:lnTo>
                    <a:pt x="165521" y="202283"/>
                  </a:lnTo>
                  <a:lnTo>
                    <a:pt x="0" y="202283"/>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a:ln cap="sq">
              <a:noFill/>
              <a:prstDash val="solid"/>
              <a:miter/>
            </a:ln>
          </p:spPr>
        </p:sp>
        <p:sp>
          <p:nvSpPr>
            <p:cNvPr name="TextBox 30" id="30"/>
            <p:cNvSpPr txBox="true"/>
            <p:nvPr/>
          </p:nvSpPr>
          <p:spPr>
            <a:xfrm rot="0">
              <a:off x="203971" y="570137"/>
              <a:ext cx="2585004" cy="1204386"/>
            </a:xfrm>
            <a:prstGeom prst="rect">
              <a:avLst/>
            </a:prstGeom>
          </p:spPr>
          <p:txBody>
            <a:bodyPr anchor="t" rtlCol="false" tIns="0" lIns="0" bIns="0" rIns="0">
              <a:spAutoFit/>
            </a:bodyPr>
            <a:lstStyle/>
            <a:p>
              <a:pPr algn="just">
                <a:lnSpc>
                  <a:spcPts val="720"/>
                </a:lnSpc>
              </a:pPr>
              <a:r>
                <a:rPr lang="en-US" sz="600">
                  <a:solidFill>
                    <a:srgbClr val="DFE1E0"/>
                  </a:solidFill>
                  <a:latin typeface="Times New Roman"/>
                </a:rPr>
                <a:t>This Quantum RAM (QRAM) project navigates the world of quantum data storage, demystifying complex concepts with clarity. We unravel QRAM algorithms, sharing a practical side with Python and Qiskit. A focus on efficiency includes a mathematical dive into performance analysis, spotlighting the pivotal role of quantum gates. From theory to application, this project offers a digestible yet profound journey through quantum memory. Join us in deciphering the essentials of data storage in the quantum era, where simplicity meets professionalism in a concise exploration.</a:t>
              </a:r>
            </a:p>
          </p:txBody>
        </p:sp>
        <p:sp>
          <p:nvSpPr>
            <p:cNvPr name="TextBox 31" id="31"/>
            <p:cNvSpPr txBox="true"/>
            <p:nvPr/>
          </p:nvSpPr>
          <p:spPr>
            <a:xfrm rot="0">
              <a:off x="541413" y="144573"/>
              <a:ext cx="2045585" cy="355600"/>
            </a:xfrm>
            <a:prstGeom prst="rect">
              <a:avLst/>
            </a:prstGeom>
          </p:spPr>
          <p:txBody>
            <a:bodyPr anchor="t" rtlCol="false" tIns="0" lIns="0" bIns="0" rIns="0">
              <a:spAutoFit/>
            </a:bodyPr>
            <a:lstStyle/>
            <a:p>
              <a:pPr algn="l">
                <a:lnSpc>
                  <a:spcPts val="2160"/>
                </a:lnSpc>
              </a:pPr>
              <a:r>
                <a:rPr lang="en-US" sz="1800">
                  <a:solidFill>
                    <a:srgbClr val="DFE1E0"/>
                  </a:solidFill>
                  <a:latin typeface="Space Mono Bold"/>
                </a:rPr>
                <a:t>ABSTRACT</a:t>
              </a:r>
            </a:p>
          </p:txBody>
        </p:sp>
        <p:grpSp>
          <p:nvGrpSpPr>
            <p:cNvPr name="Group 32" id="32"/>
            <p:cNvGrpSpPr/>
            <p:nvPr/>
          </p:nvGrpSpPr>
          <p:grpSpPr>
            <a:xfrm rot="0">
              <a:off x="106413" y="141552"/>
              <a:ext cx="347394" cy="347394"/>
              <a:chOff x="0" y="0"/>
              <a:chExt cx="352283" cy="352283"/>
            </a:xfrm>
          </p:grpSpPr>
          <p:sp>
            <p:nvSpPr>
              <p:cNvPr name="Freeform 33" id="33"/>
              <p:cNvSpPr/>
              <p:nvPr/>
            </p:nvSpPr>
            <p:spPr>
              <a:xfrm flipH="false" flipV="false" rot="0">
                <a:off x="0" y="0"/>
                <a:ext cx="352298" cy="352298"/>
              </a:xfrm>
              <a:custGeom>
                <a:avLst/>
                <a:gdLst/>
                <a:ahLst/>
                <a:cxnLst/>
                <a:rect r="r" b="b" t="t" l="l"/>
                <a:pathLst>
                  <a:path h="352298" w="352298">
                    <a:moveTo>
                      <a:pt x="5334" y="0"/>
                    </a:moveTo>
                    <a:lnTo>
                      <a:pt x="346964" y="0"/>
                    </a:lnTo>
                    <a:cubicBezTo>
                      <a:pt x="349885" y="0"/>
                      <a:pt x="352298" y="2413"/>
                      <a:pt x="352298" y="5334"/>
                    </a:cubicBezTo>
                    <a:lnTo>
                      <a:pt x="352298" y="346964"/>
                    </a:lnTo>
                    <a:cubicBezTo>
                      <a:pt x="352298" y="349885"/>
                      <a:pt x="349885" y="352298"/>
                      <a:pt x="346964" y="352298"/>
                    </a:cubicBezTo>
                    <a:lnTo>
                      <a:pt x="5334" y="352298"/>
                    </a:lnTo>
                    <a:cubicBezTo>
                      <a:pt x="2413" y="352298"/>
                      <a:pt x="0" y="349885"/>
                      <a:pt x="0" y="346964"/>
                    </a:cubicBezTo>
                    <a:lnTo>
                      <a:pt x="0" y="5334"/>
                    </a:lnTo>
                    <a:cubicBezTo>
                      <a:pt x="0" y="2413"/>
                      <a:pt x="2413" y="0"/>
                      <a:pt x="5334" y="0"/>
                    </a:cubicBezTo>
                    <a:moveTo>
                      <a:pt x="5334" y="10795"/>
                    </a:moveTo>
                    <a:lnTo>
                      <a:pt x="5334" y="5334"/>
                    </a:lnTo>
                    <a:lnTo>
                      <a:pt x="10795" y="5334"/>
                    </a:lnTo>
                    <a:lnTo>
                      <a:pt x="10795" y="346964"/>
                    </a:lnTo>
                    <a:lnTo>
                      <a:pt x="5334" y="346964"/>
                    </a:lnTo>
                    <a:lnTo>
                      <a:pt x="5334" y="341630"/>
                    </a:lnTo>
                    <a:lnTo>
                      <a:pt x="346964" y="341630"/>
                    </a:lnTo>
                    <a:lnTo>
                      <a:pt x="346964" y="346964"/>
                    </a:lnTo>
                    <a:lnTo>
                      <a:pt x="341630" y="346964"/>
                    </a:lnTo>
                    <a:lnTo>
                      <a:pt x="341630" y="5334"/>
                    </a:lnTo>
                    <a:lnTo>
                      <a:pt x="346964" y="5334"/>
                    </a:lnTo>
                    <a:lnTo>
                      <a:pt x="346964" y="10795"/>
                    </a:lnTo>
                    <a:lnTo>
                      <a:pt x="5334" y="10795"/>
                    </a:lnTo>
                    <a:close/>
                  </a:path>
                </a:pathLst>
              </a:custGeom>
              <a:solidFill>
                <a:srgbClr val="100F0F"/>
              </a:solidFill>
            </p:spPr>
          </p:sp>
        </p:grpSp>
        <p:sp>
          <p:nvSpPr>
            <p:cNvPr name="Freeform 34" id="34"/>
            <p:cNvSpPr/>
            <p:nvPr/>
          </p:nvSpPr>
          <p:spPr>
            <a:xfrm flipH="false" flipV="false" rot="0">
              <a:off x="172769" y="185056"/>
              <a:ext cx="214684" cy="260403"/>
            </a:xfrm>
            <a:custGeom>
              <a:avLst/>
              <a:gdLst/>
              <a:ahLst/>
              <a:cxnLst/>
              <a:rect r="r" b="b" t="t" l="l"/>
              <a:pathLst>
                <a:path h="260403" w="214684">
                  <a:moveTo>
                    <a:pt x="0" y="0"/>
                  </a:moveTo>
                  <a:lnTo>
                    <a:pt x="214683" y="0"/>
                  </a:lnTo>
                  <a:lnTo>
                    <a:pt x="214683" y="260403"/>
                  </a:lnTo>
                  <a:lnTo>
                    <a:pt x="0" y="260403"/>
                  </a:lnTo>
                  <a:lnTo>
                    <a:pt x="0" y="0"/>
                  </a:lnTo>
                  <a:close/>
                </a:path>
              </a:pathLst>
            </a:custGeom>
            <a:blipFill>
              <a:blip r:embed="rId14"/>
              <a:stretch>
                <a:fillRect l="0" t="0" r="0" b="0"/>
              </a:stretch>
            </a:blipFill>
            <a:ln cap="sq">
              <a:noFill/>
              <a:prstDash val="solid"/>
              <a:miter/>
            </a:ln>
          </p:spPr>
        </p:sp>
        <p:sp>
          <p:nvSpPr>
            <p:cNvPr name="TextBox 35" id="35"/>
            <p:cNvSpPr txBox="true"/>
            <p:nvPr/>
          </p:nvSpPr>
          <p:spPr>
            <a:xfrm rot="0">
              <a:off x="528774" y="2033518"/>
              <a:ext cx="2522337" cy="355600"/>
            </a:xfrm>
            <a:prstGeom prst="rect">
              <a:avLst/>
            </a:prstGeom>
          </p:spPr>
          <p:txBody>
            <a:bodyPr anchor="t" rtlCol="false" tIns="0" lIns="0" bIns="0" rIns="0">
              <a:spAutoFit/>
            </a:bodyPr>
            <a:lstStyle/>
            <a:p>
              <a:pPr algn="l">
                <a:lnSpc>
                  <a:spcPts val="2160"/>
                </a:lnSpc>
              </a:pPr>
              <a:r>
                <a:rPr lang="en-US" sz="1800">
                  <a:solidFill>
                    <a:srgbClr val="DFE1E0"/>
                  </a:solidFill>
                  <a:latin typeface="Space Mono Bold"/>
                </a:rPr>
                <a:t>INTRODUCTION</a:t>
              </a:r>
            </a:p>
          </p:txBody>
        </p:sp>
        <p:sp>
          <p:nvSpPr>
            <p:cNvPr name="TextBox 36" id="36"/>
            <p:cNvSpPr txBox="true"/>
            <p:nvPr/>
          </p:nvSpPr>
          <p:spPr>
            <a:xfrm rot="0">
              <a:off x="231521" y="2409253"/>
              <a:ext cx="2503378" cy="1797051"/>
            </a:xfrm>
            <a:prstGeom prst="rect">
              <a:avLst/>
            </a:prstGeom>
          </p:spPr>
          <p:txBody>
            <a:bodyPr anchor="t" rtlCol="false" tIns="0" lIns="0" bIns="0" rIns="0">
              <a:spAutoFit/>
            </a:bodyPr>
            <a:lstStyle/>
            <a:p>
              <a:pPr algn="just">
                <a:lnSpc>
                  <a:spcPts val="720"/>
                </a:lnSpc>
              </a:pPr>
              <a:r>
                <a:rPr lang="en-US" sz="600">
                  <a:solidFill>
                    <a:srgbClr val="DFE1E0"/>
                  </a:solidFill>
                  <a:latin typeface="Times New Roman"/>
                </a:rPr>
                <a:t>Informed by the paper "A Novel Efficient Quantum Random Access Memory," our project navigates quantum computing, honing in on Quantum Random Access Memory (QRAM). Leveraging the Toffoli gate from the paper, we present a Python model adept at encapsulating QRAM intricacies, enabling dynamic address marking in the quantum register. Merging theory and practice, our project employs quantum gates to bridge the gap between abstract concepts and real-world application. The Python framework, a practical guide for researchers, demystifies quantum algorithms while serving as a hands-on tool for exploring quantum data storage. Embark on this journey to unravel QRAM's potential in the dynamic landscape of quantum computing.</a:t>
              </a:r>
            </a:p>
          </p:txBody>
        </p:sp>
        <p:grpSp>
          <p:nvGrpSpPr>
            <p:cNvPr name="Group 37" id="37"/>
            <p:cNvGrpSpPr/>
            <p:nvPr/>
          </p:nvGrpSpPr>
          <p:grpSpPr>
            <a:xfrm rot="0">
              <a:off x="94329" y="2019238"/>
              <a:ext cx="347394" cy="347394"/>
              <a:chOff x="0" y="0"/>
              <a:chExt cx="352283" cy="352283"/>
            </a:xfrm>
          </p:grpSpPr>
          <p:sp>
            <p:nvSpPr>
              <p:cNvPr name="Freeform 38" id="38"/>
              <p:cNvSpPr/>
              <p:nvPr/>
            </p:nvSpPr>
            <p:spPr>
              <a:xfrm flipH="false" flipV="false" rot="0">
                <a:off x="0" y="0"/>
                <a:ext cx="352298" cy="352298"/>
              </a:xfrm>
              <a:custGeom>
                <a:avLst/>
                <a:gdLst/>
                <a:ahLst/>
                <a:cxnLst/>
                <a:rect r="r" b="b" t="t" l="l"/>
                <a:pathLst>
                  <a:path h="352298" w="352298">
                    <a:moveTo>
                      <a:pt x="5334" y="0"/>
                    </a:moveTo>
                    <a:lnTo>
                      <a:pt x="346964" y="0"/>
                    </a:lnTo>
                    <a:cubicBezTo>
                      <a:pt x="349885" y="0"/>
                      <a:pt x="352298" y="2413"/>
                      <a:pt x="352298" y="5334"/>
                    </a:cubicBezTo>
                    <a:lnTo>
                      <a:pt x="352298" y="346964"/>
                    </a:lnTo>
                    <a:cubicBezTo>
                      <a:pt x="352298" y="349885"/>
                      <a:pt x="349885" y="352298"/>
                      <a:pt x="346964" y="352298"/>
                    </a:cubicBezTo>
                    <a:lnTo>
                      <a:pt x="5334" y="352298"/>
                    </a:lnTo>
                    <a:cubicBezTo>
                      <a:pt x="2413" y="352298"/>
                      <a:pt x="0" y="349885"/>
                      <a:pt x="0" y="346964"/>
                    </a:cubicBezTo>
                    <a:lnTo>
                      <a:pt x="0" y="5334"/>
                    </a:lnTo>
                    <a:cubicBezTo>
                      <a:pt x="0" y="2413"/>
                      <a:pt x="2413" y="0"/>
                      <a:pt x="5334" y="0"/>
                    </a:cubicBezTo>
                    <a:moveTo>
                      <a:pt x="5334" y="10795"/>
                    </a:moveTo>
                    <a:lnTo>
                      <a:pt x="5334" y="5334"/>
                    </a:lnTo>
                    <a:lnTo>
                      <a:pt x="10795" y="5334"/>
                    </a:lnTo>
                    <a:lnTo>
                      <a:pt x="10795" y="346964"/>
                    </a:lnTo>
                    <a:lnTo>
                      <a:pt x="5334" y="346964"/>
                    </a:lnTo>
                    <a:lnTo>
                      <a:pt x="5334" y="341630"/>
                    </a:lnTo>
                    <a:lnTo>
                      <a:pt x="346964" y="341630"/>
                    </a:lnTo>
                    <a:lnTo>
                      <a:pt x="346964" y="346964"/>
                    </a:lnTo>
                    <a:lnTo>
                      <a:pt x="341630" y="346964"/>
                    </a:lnTo>
                    <a:lnTo>
                      <a:pt x="341630" y="5334"/>
                    </a:lnTo>
                    <a:lnTo>
                      <a:pt x="346964" y="5334"/>
                    </a:lnTo>
                    <a:lnTo>
                      <a:pt x="346964" y="10795"/>
                    </a:lnTo>
                    <a:lnTo>
                      <a:pt x="5334" y="10795"/>
                    </a:lnTo>
                    <a:close/>
                  </a:path>
                </a:pathLst>
              </a:custGeom>
              <a:solidFill>
                <a:srgbClr val="100F0F"/>
              </a:solidFill>
            </p:spPr>
          </p:sp>
        </p:grpSp>
        <p:sp>
          <p:nvSpPr>
            <p:cNvPr name="Freeform 39" id="39"/>
            <p:cNvSpPr/>
            <p:nvPr/>
          </p:nvSpPr>
          <p:spPr>
            <a:xfrm flipH="false" flipV="false" rot="0">
              <a:off x="160685" y="2062743"/>
              <a:ext cx="214684" cy="260403"/>
            </a:xfrm>
            <a:custGeom>
              <a:avLst/>
              <a:gdLst/>
              <a:ahLst/>
              <a:cxnLst/>
              <a:rect r="r" b="b" t="t" l="l"/>
              <a:pathLst>
                <a:path h="260403" w="214684">
                  <a:moveTo>
                    <a:pt x="0" y="0"/>
                  </a:moveTo>
                  <a:lnTo>
                    <a:pt x="214684" y="0"/>
                  </a:lnTo>
                  <a:lnTo>
                    <a:pt x="214684" y="260403"/>
                  </a:lnTo>
                  <a:lnTo>
                    <a:pt x="0" y="260403"/>
                  </a:lnTo>
                  <a:lnTo>
                    <a:pt x="0" y="0"/>
                  </a:lnTo>
                  <a:close/>
                </a:path>
              </a:pathLst>
            </a:custGeom>
            <a:blipFill>
              <a:blip r:embed="rId14"/>
              <a:stretch>
                <a:fillRect l="0" t="0" r="0" b="0"/>
              </a:stretch>
            </a:blipFill>
            <a:ln cap="sq">
              <a:noFill/>
              <a:prstDash val="solid"/>
              <a:miter/>
            </a:ln>
          </p:spPr>
        </p:sp>
        <p:sp>
          <p:nvSpPr>
            <p:cNvPr name="TextBox 40" id="40"/>
            <p:cNvSpPr txBox="true"/>
            <p:nvPr/>
          </p:nvSpPr>
          <p:spPr>
            <a:xfrm rot="0">
              <a:off x="6865450" y="126457"/>
              <a:ext cx="2651278" cy="355600"/>
            </a:xfrm>
            <a:prstGeom prst="rect">
              <a:avLst/>
            </a:prstGeom>
          </p:spPr>
          <p:txBody>
            <a:bodyPr anchor="t" rtlCol="false" tIns="0" lIns="0" bIns="0" rIns="0">
              <a:spAutoFit/>
            </a:bodyPr>
            <a:lstStyle/>
            <a:p>
              <a:pPr algn="l">
                <a:lnSpc>
                  <a:spcPts val="2160"/>
                </a:lnSpc>
              </a:pPr>
              <a:r>
                <a:rPr lang="en-US" sz="1800">
                  <a:solidFill>
                    <a:srgbClr val="DFE1E0"/>
                  </a:solidFill>
                  <a:latin typeface="Space Mono Bold"/>
                </a:rPr>
                <a:t>METHODOLOGY</a:t>
              </a:r>
            </a:p>
          </p:txBody>
        </p:sp>
        <p:grpSp>
          <p:nvGrpSpPr>
            <p:cNvPr name="Group 41" id="41"/>
            <p:cNvGrpSpPr/>
            <p:nvPr/>
          </p:nvGrpSpPr>
          <p:grpSpPr>
            <a:xfrm rot="0">
              <a:off x="6470800" y="141552"/>
              <a:ext cx="325410" cy="325410"/>
              <a:chOff x="0" y="0"/>
              <a:chExt cx="352283" cy="352283"/>
            </a:xfrm>
          </p:grpSpPr>
          <p:sp>
            <p:nvSpPr>
              <p:cNvPr name="Freeform 42" id="42"/>
              <p:cNvSpPr/>
              <p:nvPr/>
            </p:nvSpPr>
            <p:spPr>
              <a:xfrm flipH="false" flipV="false" rot="0">
                <a:off x="0" y="0"/>
                <a:ext cx="352298" cy="352298"/>
              </a:xfrm>
              <a:custGeom>
                <a:avLst/>
                <a:gdLst/>
                <a:ahLst/>
                <a:cxnLst/>
                <a:rect r="r" b="b" t="t" l="l"/>
                <a:pathLst>
                  <a:path h="352298" w="352298">
                    <a:moveTo>
                      <a:pt x="5334" y="0"/>
                    </a:moveTo>
                    <a:lnTo>
                      <a:pt x="346964" y="0"/>
                    </a:lnTo>
                    <a:cubicBezTo>
                      <a:pt x="349885" y="0"/>
                      <a:pt x="352298" y="2413"/>
                      <a:pt x="352298" y="5334"/>
                    </a:cubicBezTo>
                    <a:lnTo>
                      <a:pt x="352298" y="346964"/>
                    </a:lnTo>
                    <a:cubicBezTo>
                      <a:pt x="352298" y="349885"/>
                      <a:pt x="349885" y="352298"/>
                      <a:pt x="346964" y="352298"/>
                    </a:cubicBezTo>
                    <a:lnTo>
                      <a:pt x="5334" y="352298"/>
                    </a:lnTo>
                    <a:cubicBezTo>
                      <a:pt x="2413" y="352298"/>
                      <a:pt x="0" y="349885"/>
                      <a:pt x="0" y="346964"/>
                    </a:cubicBezTo>
                    <a:lnTo>
                      <a:pt x="0" y="5334"/>
                    </a:lnTo>
                    <a:cubicBezTo>
                      <a:pt x="0" y="2413"/>
                      <a:pt x="2413" y="0"/>
                      <a:pt x="5334" y="0"/>
                    </a:cubicBezTo>
                    <a:moveTo>
                      <a:pt x="5334" y="10795"/>
                    </a:moveTo>
                    <a:lnTo>
                      <a:pt x="5334" y="5334"/>
                    </a:lnTo>
                    <a:lnTo>
                      <a:pt x="10795" y="5334"/>
                    </a:lnTo>
                    <a:lnTo>
                      <a:pt x="10795" y="346964"/>
                    </a:lnTo>
                    <a:lnTo>
                      <a:pt x="5334" y="346964"/>
                    </a:lnTo>
                    <a:lnTo>
                      <a:pt x="5334" y="341630"/>
                    </a:lnTo>
                    <a:lnTo>
                      <a:pt x="346964" y="341630"/>
                    </a:lnTo>
                    <a:lnTo>
                      <a:pt x="346964" y="346964"/>
                    </a:lnTo>
                    <a:lnTo>
                      <a:pt x="341630" y="346964"/>
                    </a:lnTo>
                    <a:lnTo>
                      <a:pt x="341630" y="5334"/>
                    </a:lnTo>
                    <a:lnTo>
                      <a:pt x="346964" y="5334"/>
                    </a:lnTo>
                    <a:lnTo>
                      <a:pt x="346964" y="10795"/>
                    </a:lnTo>
                    <a:lnTo>
                      <a:pt x="5334" y="10795"/>
                    </a:lnTo>
                    <a:close/>
                  </a:path>
                </a:pathLst>
              </a:custGeom>
              <a:solidFill>
                <a:srgbClr val="100F0F"/>
              </a:solidFill>
            </p:spPr>
          </p:sp>
        </p:grpSp>
        <p:sp>
          <p:nvSpPr>
            <p:cNvPr name="Freeform 43" id="43"/>
            <p:cNvSpPr/>
            <p:nvPr/>
          </p:nvSpPr>
          <p:spPr>
            <a:xfrm flipH="false" flipV="false" rot="0">
              <a:off x="6522795" y="209230"/>
              <a:ext cx="221420" cy="223312"/>
            </a:xfrm>
            <a:custGeom>
              <a:avLst/>
              <a:gdLst/>
              <a:ahLst/>
              <a:cxnLst/>
              <a:rect r="r" b="b" t="t" l="l"/>
              <a:pathLst>
                <a:path h="223312" w="221420">
                  <a:moveTo>
                    <a:pt x="0" y="0"/>
                  </a:moveTo>
                  <a:lnTo>
                    <a:pt x="221420" y="0"/>
                  </a:lnTo>
                  <a:lnTo>
                    <a:pt x="221420" y="223312"/>
                  </a:lnTo>
                  <a:lnTo>
                    <a:pt x="0" y="223312"/>
                  </a:lnTo>
                  <a:lnTo>
                    <a:pt x="0" y="0"/>
                  </a:lnTo>
                  <a:close/>
                </a:path>
              </a:pathLst>
            </a:custGeom>
            <a:blipFill>
              <a:blip r:embed="rId9"/>
              <a:stretch>
                <a:fillRect l="0" t="0" r="0" b="0"/>
              </a:stretch>
            </a:blipFill>
          </p:spPr>
        </p:sp>
        <p:grpSp>
          <p:nvGrpSpPr>
            <p:cNvPr name="Group 44" id="44"/>
            <p:cNvGrpSpPr/>
            <p:nvPr/>
          </p:nvGrpSpPr>
          <p:grpSpPr>
            <a:xfrm rot="0">
              <a:off x="10032368" y="2503052"/>
              <a:ext cx="325410" cy="325410"/>
              <a:chOff x="0" y="0"/>
              <a:chExt cx="352283" cy="352283"/>
            </a:xfrm>
          </p:grpSpPr>
          <p:sp>
            <p:nvSpPr>
              <p:cNvPr name="Freeform 45" id="45"/>
              <p:cNvSpPr/>
              <p:nvPr/>
            </p:nvSpPr>
            <p:spPr>
              <a:xfrm flipH="false" flipV="false" rot="0">
                <a:off x="0" y="0"/>
                <a:ext cx="352298" cy="352298"/>
              </a:xfrm>
              <a:custGeom>
                <a:avLst/>
                <a:gdLst/>
                <a:ahLst/>
                <a:cxnLst/>
                <a:rect r="r" b="b" t="t" l="l"/>
                <a:pathLst>
                  <a:path h="352298" w="352298">
                    <a:moveTo>
                      <a:pt x="5334" y="0"/>
                    </a:moveTo>
                    <a:lnTo>
                      <a:pt x="346964" y="0"/>
                    </a:lnTo>
                    <a:cubicBezTo>
                      <a:pt x="349885" y="0"/>
                      <a:pt x="352298" y="2413"/>
                      <a:pt x="352298" y="5334"/>
                    </a:cubicBezTo>
                    <a:lnTo>
                      <a:pt x="352298" y="346964"/>
                    </a:lnTo>
                    <a:cubicBezTo>
                      <a:pt x="352298" y="349885"/>
                      <a:pt x="349885" y="352298"/>
                      <a:pt x="346964" y="352298"/>
                    </a:cubicBezTo>
                    <a:lnTo>
                      <a:pt x="5334" y="352298"/>
                    </a:lnTo>
                    <a:cubicBezTo>
                      <a:pt x="2413" y="352298"/>
                      <a:pt x="0" y="349885"/>
                      <a:pt x="0" y="346964"/>
                    </a:cubicBezTo>
                    <a:lnTo>
                      <a:pt x="0" y="5334"/>
                    </a:lnTo>
                    <a:cubicBezTo>
                      <a:pt x="0" y="2413"/>
                      <a:pt x="2413" y="0"/>
                      <a:pt x="5334" y="0"/>
                    </a:cubicBezTo>
                    <a:moveTo>
                      <a:pt x="5334" y="10795"/>
                    </a:moveTo>
                    <a:lnTo>
                      <a:pt x="5334" y="5334"/>
                    </a:lnTo>
                    <a:lnTo>
                      <a:pt x="10795" y="5334"/>
                    </a:lnTo>
                    <a:lnTo>
                      <a:pt x="10795" y="346964"/>
                    </a:lnTo>
                    <a:lnTo>
                      <a:pt x="5334" y="346964"/>
                    </a:lnTo>
                    <a:lnTo>
                      <a:pt x="5334" y="341630"/>
                    </a:lnTo>
                    <a:lnTo>
                      <a:pt x="346964" y="341630"/>
                    </a:lnTo>
                    <a:lnTo>
                      <a:pt x="346964" y="346964"/>
                    </a:lnTo>
                    <a:lnTo>
                      <a:pt x="341630" y="346964"/>
                    </a:lnTo>
                    <a:lnTo>
                      <a:pt x="341630" y="5334"/>
                    </a:lnTo>
                    <a:lnTo>
                      <a:pt x="346964" y="5334"/>
                    </a:lnTo>
                    <a:lnTo>
                      <a:pt x="346964" y="10795"/>
                    </a:lnTo>
                    <a:lnTo>
                      <a:pt x="5334" y="10795"/>
                    </a:lnTo>
                    <a:close/>
                  </a:path>
                </a:pathLst>
              </a:custGeom>
              <a:solidFill>
                <a:srgbClr val="100F0F"/>
              </a:solidFill>
            </p:spPr>
          </p:sp>
        </p:grpSp>
        <p:sp>
          <p:nvSpPr>
            <p:cNvPr name="Freeform 46" id="46"/>
            <p:cNvSpPr/>
            <p:nvPr/>
          </p:nvSpPr>
          <p:spPr>
            <a:xfrm flipH="false" flipV="false" rot="0">
              <a:off x="10084363" y="2570730"/>
              <a:ext cx="221420" cy="223312"/>
            </a:xfrm>
            <a:custGeom>
              <a:avLst/>
              <a:gdLst/>
              <a:ahLst/>
              <a:cxnLst/>
              <a:rect r="r" b="b" t="t" l="l"/>
              <a:pathLst>
                <a:path h="223312" w="221420">
                  <a:moveTo>
                    <a:pt x="0" y="0"/>
                  </a:moveTo>
                  <a:lnTo>
                    <a:pt x="221420" y="0"/>
                  </a:lnTo>
                  <a:lnTo>
                    <a:pt x="221420" y="223312"/>
                  </a:lnTo>
                  <a:lnTo>
                    <a:pt x="0" y="223312"/>
                  </a:lnTo>
                  <a:lnTo>
                    <a:pt x="0" y="0"/>
                  </a:lnTo>
                  <a:close/>
                </a:path>
              </a:pathLst>
            </a:custGeom>
            <a:blipFill>
              <a:blip r:embed="rId9"/>
              <a:stretch>
                <a:fillRect l="0" t="0" r="0" b="0"/>
              </a:stretch>
            </a:blipFill>
          </p:spPr>
        </p:sp>
        <p:grpSp>
          <p:nvGrpSpPr>
            <p:cNvPr name="Group 47" id="47"/>
            <p:cNvGrpSpPr/>
            <p:nvPr/>
          </p:nvGrpSpPr>
          <p:grpSpPr>
            <a:xfrm rot="0">
              <a:off x="10057505" y="5588767"/>
              <a:ext cx="325410" cy="325410"/>
              <a:chOff x="0" y="0"/>
              <a:chExt cx="352283" cy="352283"/>
            </a:xfrm>
          </p:grpSpPr>
          <p:sp>
            <p:nvSpPr>
              <p:cNvPr name="Freeform 48" id="48"/>
              <p:cNvSpPr/>
              <p:nvPr/>
            </p:nvSpPr>
            <p:spPr>
              <a:xfrm flipH="false" flipV="false" rot="0">
                <a:off x="0" y="0"/>
                <a:ext cx="352298" cy="352298"/>
              </a:xfrm>
              <a:custGeom>
                <a:avLst/>
                <a:gdLst/>
                <a:ahLst/>
                <a:cxnLst/>
                <a:rect r="r" b="b" t="t" l="l"/>
                <a:pathLst>
                  <a:path h="352298" w="352298">
                    <a:moveTo>
                      <a:pt x="5334" y="0"/>
                    </a:moveTo>
                    <a:lnTo>
                      <a:pt x="346964" y="0"/>
                    </a:lnTo>
                    <a:cubicBezTo>
                      <a:pt x="349885" y="0"/>
                      <a:pt x="352298" y="2413"/>
                      <a:pt x="352298" y="5334"/>
                    </a:cubicBezTo>
                    <a:lnTo>
                      <a:pt x="352298" y="346964"/>
                    </a:lnTo>
                    <a:cubicBezTo>
                      <a:pt x="352298" y="349885"/>
                      <a:pt x="349885" y="352298"/>
                      <a:pt x="346964" y="352298"/>
                    </a:cubicBezTo>
                    <a:lnTo>
                      <a:pt x="5334" y="352298"/>
                    </a:lnTo>
                    <a:cubicBezTo>
                      <a:pt x="2413" y="352298"/>
                      <a:pt x="0" y="349885"/>
                      <a:pt x="0" y="346964"/>
                    </a:cubicBezTo>
                    <a:lnTo>
                      <a:pt x="0" y="5334"/>
                    </a:lnTo>
                    <a:cubicBezTo>
                      <a:pt x="0" y="2413"/>
                      <a:pt x="2413" y="0"/>
                      <a:pt x="5334" y="0"/>
                    </a:cubicBezTo>
                    <a:moveTo>
                      <a:pt x="5334" y="10795"/>
                    </a:moveTo>
                    <a:lnTo>
                      <a:pt x="5334" y="5334"/>
                    </a:lnTo>
                    <a:lnTo>
                      <a:pt x="10795" y="5334"/>
                    </a:lnTo>
                    <a:lnTo>
                      <a:pt x="10795" y="346964"/>
                    </a:lnTo>
                    <a:lnTo>
                      <a:pt x="5334" y="346964"/>
                    </a:lnTo>
                    <a:lnTo>
                      <a:pt x="5334" y="341630"/>
                    </a:lnTo>
                    <a:lnTo>
                      <a:pt x="346964" y="341630"/>
                    </a:lnTo>
                    <a:lnTo>
                      <a:pt x="346964" y="346964"/>
                    </a:lnTo>
                    <a:lnTo>
                      <a:pt x="341630" y="346964"/>
                    </a:lnTo>
                    <a:lnTo>
                      <a:pt x="341630" y="5334"/>
                    </a:lnTo>
                    <a:lnTo>
                      <a:pt x="346964" y="5334"/>
                    </a:lnTo>
                    <a:lnTo>
                      <a:pt x="346964" y="10795"/>
                    </a:lnTo>
                    <a:lnTo>
                      <a:pt x="5334" y="10795"/>
                    </a:lnTo>
                    <a:close/>
                  </a:path>
                </a:pathLst>
              </a:custGeom>
              <a:solidFill>
                <a:srgbClr val="100F0F"/>
              </a:solidFill>
            </p:spPr>
          </p:sp>
        </p:grpSp>
        <p:sp>
          <p:nvSpPr>
            <p:cNvPr name="Freeform 49" id="49"/>
            <p:cNvSpPr/>
            <p:nvPr/>
          </p:nvSpPr>
          <p:spPr>
            <a:xfrm flipH="false" flipV="false" rot="0">
              <a:off x="3306767" y="4466763"/>
              <a:ext cx="6220509" cy="2849715"/>
            </a:xfrm>
            <a:custGeom>
              <a:avLst/>
              <a:gdLst/>
              <a:ahLst/>
              <a:cxnLst/>
              <a:rect r="r" b="b" t="t" l="l"/>
              <a:pathLst>
                <a:path h="2849715" w="6220509">
                  <a:moveTo>
                    <a:pt x="0" y="0"/>
                  </a:moveTo>
                  <a:lnTo>
                    <a:pt x="6220509" y="0"/>
                  </a:lnTo>
                  <a:lnTo>
                    <a:pt x="6220509" y="2849715"/>
                  </a:lnTo>
                  <a:lnTo>
                    <a:pt x="0" y="2849715"/>
                  </a:lnTo>
                  <a:lnTo>
                    <a:pt x="0" y="0"/>
                  </a:lnTo>
                  <a:close/>
                </a:path>
              </a:pathLst>
            </a:custGeom>
            <a:blipFill>
              <a:blip r:embed="rId15">
                <a:alphaModFix amt="90000"/>
              </a:blip>
              <a:stretch>
                <a:fillRect l="-1961" t="-2465" r="0" b="0"/>
              </a:stretch>
            </a:blipFill>
          </p:spPr>
        </p:sp>
        <p:sp>
          <p:nvSpPr>
            <p:cNvPr name="Freeform 50" id="50"/>
            <p:cNvSpPr/>
            <p:nvPr/>
          </p:nvSpPr>
          <p:spPr>
            <a:xfrm flipH="false" flipV="false" rot="0">
              <a:off x="176295" y="4473324"/>
              <a:ext cx="191763" cy="209137"/>
            </a:xfrm>
            <a:custGeom>
              <a:avLst/>
              <a:gdLst/>
              <a:ahLst/>
              <a:cxnLst/>
              <a:rect r="r" b="b" t="t" l="l"/>
              <a:pathLst>
                <a:path h="209137" w="191763">
                  <a:moveTo>
                    <a:pt x="0" y="0"/>
                  </a:moveTo>
                  <a:lnTo>
                    <a:pt x="191763" y="0"/>
                  </a:lnTo>
                  <a:lnTo>
                    <a:pt x="191763" y="209137"/>
                  </a:lnTo>
                  <a:lnTo>
                    <a:pt x="0" y="209137"/>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51" id="51"/>
            <p:cNvSpPr/>
            <p:nvPr/>
          </p:nvSpPr>
          <p:spPr>
            <a:xfrm flipH="false" flipV="false" rot="0">
              <a:off x="10124328" y="5646903"/>
              <a:ext cx="191763" cy="209137"/>
            </a:xfrm>
            <a:custGeom>
              <a:avLst/>
              <a:gdLst/>
              <a:ahLst/>
              <a:cxnLst/>
              <a:rect r="r" b="b" t="t" l="l"/>
              <a:pathLst>
                <a:path h="209137" w="191763">
                  <a:moveTo>
                    <a:pt x="0" y="0"/>
                  </a:moveTo>
                  <a:lnTo>
                    <a:pt x="191763" y="0"/>
                  </a:lnTo>
                  <a:lnTo>
                    <a:pt x="191763" y="209138"/>
                  </a:lnTo>
                  <a:lnTo>
                    <a:pt x="0" y="209138"/>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52" id="52"/>
            <p:cNvSpPr txBox="true"/>
            <p:nvPr/>
          </p:nvSpPr>
          <p:spPr>
            <a:xfrm rot="0">
              <a:off x="3355432" y="498012"/>
              <a:ext cx="2921273" cy="3930651"/>
            </a:xfrm>
            <a:prstGeom prst="rect">
              <a:avLst/>
            </a:prstGeom>
          </p:spPr>
          <p:txBody>
            <a:bodyPr anchor="t" rtlCol="false" tIns="0" lIns="0" bIns="0" rIns="0">
              <a:spAutoFit/>
            </a:bodyPr>
            <a:lstStyle/>
            <a:p>
              <a:pPr algn="just">
                <a:lnSpc>
                  <a:spcPts val="720"/>
                </a:lnSpc>
              </a:pPr>
              <a:r>
                <a:rPr lang="en-US" sz="600">
                  <a:solidFill>
                    <a:srgbClr val="DFE1E0"/>
                  </a:solidFill>
                  <a:latin typeface="Times New Roman"/>
                </a:rPr>
                <a:t>In the described quantum algorithm, the process unfolds through six steps to efficiently manage reading and writing operations in a proposed Quantum Random Access Memory (QRAM) model.</a:t>
              </a:r>
            </a:p>
            <a:p>
              <a:pPr algn="just">
                <a:lnSpc>
                  <a:spcPts val="720"/>
                </a:lnSpc>
              </a:pPr>
            </a:p>
            <a:p>
              <a:pPr algn="just">
                <a:lnSpc>
                  <a:spcPts val="720"/>
                </a:lnSpc>
              </a:pPr>
              <a:r>
                <a:rPr lang="en-US" sz="600">
                  <a:solidFill>
                    <a:srgbClr val="DFE1E0"/>
                  </a:solidFill>
                  <a:latin typeface="Times New Roman Bold"/>
                </a:rPr>
                <a:t>Step 1: </a:t>
              </a:r>
              <a:r>
                <a:rPr lang="en-US" sz="600">
                  <a:solidFill>
                    <a:srgbClr val="DFE1E0"/>
                  </a:solidFill>
                  <a:latin typeface="Times New Roman"/>
                </a:rPr>
                <a:t>The algorithm initiates with the application of n Hadamard gates, each acting on a single qubit in the register |A⟩. This creates a comprehensive superposition of states in |A⟩, providing a basis to address 2n locations in the QRAM.</a:t>
              </a:r>
            </a:p>
            <a:p>
              <a:pPr algn="just">
                <a:lnSpc>
                  <a:spcPts val="720"/>
                </a:lnSpc>
              </a:pPr>
            </a:p>
            <a:p>
              <a:pPr algn="just">
                <a:lnSpc>
                  <a:spcPts val="720"/>
                </a:lnSpc>
              </a:pPr>
              <a:r>
                <a:rPr lang="en-US" sz="600">
                  <a:solidFill>
                    <a:srgbClr val="DFE1E0"/>
                  </a:solidFill>
                  <a:latin typeface="Times New Roman Bold"/>
                </a:rPr>
                <a:t>Step 2:</a:t>
              </a:r>
              <a:r>
                <a:rPr lang="en-US" sz="600">
                  <a:solidFill>
                    <a:srgbClr val="DFE1E0"/>
                  </a:solidFill>
                  <a:latin typeface="Times New Roman"/>
                </a:rPr>
                <a:t> As the address is loaded into the initial n qubits of the bus register |qy⟩, the QRAM searches for the corresponding location among 2n addresses in |A⟩. This involves a sequence of n CNOT gates and n quantum-NOT gates, transforming the target location in |A⟩ to the state |11...1⟩ within the superposition.</a:t>
              </a:r>
            </a:p>
            <a:p>
              <a:pPr algn="just">
                <a:lnSpc>
                  <a:spcPts val="720"/>
                </a:lnSpc>
              </a:pPr>
            </a:p>
            <a:p>
              <a:pPr algn="just">
                <a:lnSpc>
                  <a:spcPts val="720"/>
                </a:lnSpc>
              </a:pPr>
              <a:r>
                <a:rPr lang="en-US" sz="600">
                  <a:solidFill>
                    <a:srgbClr val="DFE1E0"/>
                  </a:solidFill>
                  <a:latin typeface="Times New Roman Bold"/>
                </a:rPr>
                <a:t>Step 3:</a:t>
              </a:r>
              <a:r>
                <a:rPr lang="en-US" sz="600">
                  <a:solidFill>
                    <a:srgbClr val="DFE1E0"/>
                  </a:solidFill>
                  <a:latin typeface="Times New Roman"/>
                </a:rPr>
                <a:t> Utilizing a Toffoli gate, the algorithm marks the address matching the input in |qy⟩ by entangling |dq⟩ with the QRAM. The Toffoli gate's definition involves a logical operation based on the addresses in |A⟩.</a:t>
              </a:r>
            </a:p>
            <a:p>
              <a:pPr algn="just">
                <a:lnSpc>
                  <a:spcPts val="720"/>
                </a:lnSpc>
              </a:pPr>
            </a:p>
            <a:p>
              <a:pPr algn="just">
                <a:lnSpc>
                  <a:spcPts val="720"/>
                </a:lnSpc>
              </a:pPr>
              <a:r>
                <a:rPr lang="en-US" sz="600">
                  <a:solidFill>
                    <a:srgbClr val="DFE1E0"/>
                  </a:solidFill>
                  <a:latin typeface="Times New Roman Bold"/>
                </a:rPr>
                <a:t>Step 4: </a:t>
              </a:r>
              <a:r>
                <a:rPr lang="en-US" sz="600">
                  <a:solidFill>
                    <a:srgbClr val="DFE1E0"/>
                  </a:solidFill>
                  <a:latin typeface="Times New Roman"/>
                </a:rPr>
                <a:t>Depending on the state of qubit |r⟩, loaded by the quantum processor, either a reading or writing process is initiated. For |r⟩ = 1, the value is copied to the last m qubits of |qy⟩. Conversely, for |r⟩ = 0, a controlled-controlled-swap gate is applied for writing, transferring the value from the last n qubits of |qy⟩ to the specified QRAM location.</a:t>
              </a:r>
            </a:p>
            <a:p>
              <a:pPr algn="just">
                <a:lnSpc>
                  <a:spcPts val="720"/>
                </a:lnSpc>
              </a:pPr>
            </a:p>
            <a:p>
              <a:pPr algn="just">
                <a:lnSpc>
                  <a:spcPts val="720"/>
                </a:lnSpc>
              </a:pPr>
              <a:r>
                <a:rPr lang="en-US" sz="600">
                  <a:solidFill>
                    <a:srgbClr val="DFE1E0"/>
                  </a:solidFill>
                  <a:latin typeface="Times New Roman Bold"/>
                </a:rPr>
                <a:t>Steps 5 &amp; 6:</a:t>
              </a:r>
              <a:r>
                <a:rPr lang="en-US" sz="600">
                  <a:solidFill>
                    <a:srgbClr val="DFE1E0"/>
                  </a:solidFill>
                  <a:latin typeface="Times New Roman"/>
                </a:rPr>
                <a:t> These steps involve disentangling qubit |dq⟩ from |A⟩ using a Toffoli gate and reversing the effects of Step 1 through a sequence of n CNOT and quantum-NOT gates.</a:t>
              </a:r>
            </a:p>
            <a:p>
              <a:pPr algn="just">
                <a:lnSpc>
                  <a:spcPts val="720"/>
                </a:lnSpc>
              </a:pPr>
              <a:r>
                <a:rPr lang="en-US" sz="600">
                  <a:solidFill>
                    <a:srgbClr val="DFE1E0"/>
                  </a:solidFill>
                  <a:latin typeface="Times New Roman"/>
                </a:rPr>
                <a:t>This algorithm ensures efficient quantum data storage and retrieval within the QRAM model, employing a combination of quantum gates and controlled operations for optimal performance.</a:t>
              </a:r>
            </a:p>
          </p:txBody>
        </p:sp>
        <p:sp>
          <p:nvSpPr>
            <p:cNvPr name="TextBox 53" id="53"/>
            <p:cNvSpPr txBox="true"/>
            <p:nvPr/>
          </p:nvSpPr>
          <p:spPr>
            <a:xfrm rot="0">
              <a:off x="10410331" y="2512577"/>
              <a:ext cx="1916268" cy="333375"/>
            </a:xfrm>
            <a:prstGeom prst="rect">
              <a:avLst/>
            </a:prstGeom>
          </p:spPr>
          <p:txBody>
            <a:bodyPr anchor="t" rtlCol="false" tIns="0" lIns="0" bIns="0" rIns="0">
              <a:spAutoFit/>
            </a:bodyPr>
            <a:lstStyle/>
            <a:p>
              <a:pPr algn="l">
                <a:lnSpc>
                  <a:spcPts val="2040"/>
                </a:lnSpc>
              </a:pPr>
              <a:r>
                <a:rPr lang="en-US" sz="1700">
                  <a:solidFill>
                    <a:srgbClr val="DFE1E0"/>
                  </a:solidFill>
                  <a:latin typeface="Space Mono Bold"/>
                </a:rPr>
                <a:t>CONCLUSION</a:t>
              </a:r>
            </a:p>
          </p:txBody>
        </p:sp>
        <p:sp>
          <p:nvSpPr>
            <p:cNvPr name="TextBox 54" id="54"/>
            <p:cNvSpPr txBox="true"/>
            <p:nvPr/>
          </p:nvSpPr>
          <p:spPr>
            <a:xfrm rot="0">
              <a:off x="10195073" y="2909955"/>
              <a:ext cx="1881333" cy="2508249"/>
            </a:xfrm>
            <a:prstGeom prst="rect">
              <a:avLst/>
            </a:prstGeom>
          </p:spPr>
          <p:txBody>
            <a:bodyPr anchor="t" rtlCol="false" tIns="0" lIns="0" bIns="0" rIns="0">
              <a:spAutoFit/>
            </a:bodyPr>
            <a:lstStyle/>
            <a:p>
              <a:pPr algn="just">
                <a:lnSpc>
                  <a:spcPts val="719"/>
                </a:lnSpc>
              </a:pPr>
              <a:r>
                <a:rPr lang="en-US" sz="599">
                  <a:solidFill>
                    <a:srgbClr val="DFE1E0"/>
                  </a:solidFill>
                  <a:latin typeface="Times New Roman"/>
                </a:rPr>
                <a:t>the previous experiment proposed a QRAM circuit using well known quantum gates which are (NOT, CNOT, Toffoli, and multi-controlled-swap-gate), it can be used to store both quantum and classical data , the model simulation was made using python programming language in addition to qiskit library , The code defines a Quantum Random Access Memory (QRAM) circuit using Qiskit. Key steps include initializing quantum registers, applying Hadamard gates to address qubits, performing controlled operations, and utilizing various quantum gates such as CX (controlled-X), MCT (multi-controlled Toffoli), and CCX (controlled-controlled-X) to manipulate quantum states for efficient data storage and retrieval. The resulting circuit is then visualized using Matplotlib with specified color styling for clarity.</a:t>
              </a:r>
            </a:p>
          </p:txBody>
        </p:sp>
        <p:sp>
          <p:nvSpPr>
            <p:cNvPr name="TextBox 55" id="55"/>
            <p:cNvSpPr txBox="true"/>
            <p:nvPr/>
          </p:nvSpPr>
          <p:spPr>
            <a:xfrm rot="0">
              <a:off x="10455181" y="5573672"/>
              <a:ext cx="1709201" cy="355600"/>
            </a:xfrm>
            <a:prstGeom prst="rect">
              <a:avLst/>
            </a:prstGeom>
          </p:spPr>
          <p:txBody>
            <a:bodyPr anchor="t" rtlCol="false" tIns="0" lIns="0" bIns="0" rIns="0">
              <a:spAutoFit/>
            </a:bodyPr>
            <a:lstStyle/>
            <a:p>
              <a:pPr algn="l">
                <a:lnSpc>
                  <a:spcPts val="2160"/>
                </a:lnSpc>
              </a:pPr>
              <a:r>
                <a:rPr lang="en-US" sz="1800">
                  <a:solidFill>
                    <a:srgbClr val="DFE1E0"/>
                  </a:solidFill>
                  <a:latin typeface="Space Mono Bold"/>
                </a:rPr>
                <a:t>REFERENCE </a:t>
              </a:r>
            </a:p>
          </p:txBody>
        </p:sp>
        <p:sp>
          <p:nvSpPr>
            <p:cNvPr name="TextBox 56" id="56"/>
            <p:cNvSpPr txBox="true"/>
            <p:nvPr/>
          </p:nvSpPr>
          <p:spPr>
            <a:xfrm rot="0">
              <a:off x="10195073" y="5999122"/>
              <a:ext cx="1937254" cy="1204383"/>
            </a:xfrm>
            <a:prstGeom prst="rect">
              <a:avLst/>
            </a:prstGeom>
          </p:spPr>
          <p:txBody>
            <a:bodyPr anchor="t" rtlCol="false" tIns="0" lIns="0" bIns="0" rIns="0">
              <a:spAutoFit/>
            </a:bodyPr>
            <a:lstStyle/>
            <a:p>
              <a:pPr>
                <a:lnSpc>
                  <a:spcPts val="719"/>
                </a:lnSpc>
              </a:pPr>
              <a:r>
                <a:rPr lang="en-US" sz="599">
                  <a:solidFill>
                    <a:srgbClr val="DFE1E0"/>
                  </a:solidFill>
                  <a:latin typeface="Times New Roman"/>
                </a:rPr>
                <a:t>[1]   Zidan, M., Abdel‐Aty, A., Khalil, A., Abdel‐Aty, M., &amp; Eleuch, H. (2021). A novel efficient quantum random access memory. IEEE Access, 9, 151775–151780. https://doi.org/10.1109/access.2021.3119588</a:t>
              </a:r>
            </a:p>
            <a:p>
              <a:pPr>
                <a:lnSpc>
                  <a:spcPts val="719"/>
                </a:lnSpc>
              </a:pPr>
            </a:p>
            <a:p>
              <a:pPr algn="l">
                <a:lnSpc>
                  <a:spcPts val="719"/>
                </a:lnSpc>
              </a:pPr>
              <a:r>
                <a:rPr lang="en-US" sz="599">
                  <a:solidFill>
                    <a:srgbClr val="DFE1E0"/>
                  </a:solidFill>
                  <a:latin typeface="Times New Roman"/>
                </a:rPr>
                <a:t>[2]   What is Quantum Computing? | IBM. (n.d.). https://www.ibm.com/topics/quantum-computing</a:t>
              </a:r>
            </a:p>
          </p:txBody>
        </p:sp>
        <p:sp>
          <p:nvSpPr>
            <p:cNvPr name="TextBox 57" id="57"/>
            <p:cNvSpPr txBox="true"/>
            <p:nvPr/>
          </p:nvSpPr>
          <p:spPr>
            <a:xfrm rot="0">
              <a:off x="6606340" y="498012"/>
              <a:ext cx="2910388" cy="3930641"/>
            </a:xfrm>
            <a:prstGeom prst="rect">
              <a:avLst/>
            </a:prstGeom>
          </p:spPr>
          <p:txBody>
            <a:bodyPr anchor="t" rtlCol="false" tIns="0" lIns="0" bIns="0" rIns="0">
              <a:spAutoFit/>
            </a:bodyPr>
            <a:lstStyle/>
            <a:p>
              <a:pPr algn="just">
                <a:lnSpc>
                  <a:spcPts val="719"/>
                </a:lnSpc>
              </a:pPr>
              <a:r>
                <a:rPr lang="en-US" sz="599">
                  <a:solidFill>
                    <a:srgbClr val="DFE1E0"/>
                  </a:solidFill>
                  <a:latin typeface="Times New Roman Bold"/>
                </a:rPr>
                <a:t>1) Register Preparation:</a:t>
              </a:r>
            </a:p>
            <a:p>
              <a:pPr algn="just">
                <a:lnSpc>
                  <a:spcPts val="719"/>
                </a:lnSpc>
              </a:pPr>
            </a:p>
            <a:p>
              <a:pPr algn="just">
                <a:lnSpc>
                  <a:spcPts val="719"/>
                </a:lnSpc>
              </a:pPr>
              <a:r>
                <a:rPr lang="en-US" sz="599">
                  <a:solidFill>
                    <a:srgbClr val="DFE1E0"/>
                  </a:solidFill>
                  <a:latin typeface="Times New Roman"/>
                </a:rPr>
                <a:t>Initialize quantum registers in a specific state denoted as |ψ0⟩.</a:t>
              </a:r>
            </a:p>
            <a:p>
              <a:pPr algn="just">
                <a:lnSpc>
                  <a:spcPts val="719"/>
                </a:lnSpc>
              </a:pPr>
              <a:r>
                <a:rPr lang="en-US" sz="599">
                  <a:solidFill>
                    <a:srgbClr val="DFE1E0"/>
                  </a:solidFill>
                  <a:latin typeface="Times New Roman"/>
                </a:rPr>
                <a:t>The state is a combination of different components:</a:t>
              </a:r>
            </a:p>
            <a:p>
              <a:pPr algn="just">
                <a:lnSpc>
                  <a:spcPts val="719"/>
                </a:lnSpc>
              </a:pPr>
              <a:r>
                <a:rPr lang="en-US" sz="599">
                  <a:solidFill>
                    <a:srgbClr val="DFE1E0"/>
                  </a:solidFill>
                  <a:latin typeface="Times New Roman"/>
                </a:rPr>
                <a:t>Hadamard transform (H) applied to the first register |A⟩.</a:t>
              </a:r>
            </a:p>
            <a:p>
              <a:pPr algn="just">
                <a:lnSpc>
                  <a:spcPts val="719"/>
                </a:lnSpc>
              </a:pPr>
              <a:r>
                <a:rPr lang="en-US" sz="599">
                  <a:solidFill>
                    <a:srgbClr val="DFE1E0"/>
                  </a:solidFill>
                  <a:latin typeface="Times New Roman"/>
                </a:rPr>
                <a:t>Identity operations (I) applied to auxiliary registers (|D⟩, |dq⟩, |qy⟩).</a:t>
              </a:r>
            </a:p>
            <a:p>
              <a:pPr algn="just">
                <a:lnSpc>
                  <a:spcPts val="719"/>
                </a:lnSpc>
              </a:pPr>
              <a:r>
                <a:rPr lang="en-US" sz="599">
                  <a:solidFill>
                    <a:srgbClr val="DFE1E0"/>
                  </a:solidFill>
                  <a:latin typeface="Times New Roman"/>
                </a:rPr>
                <a:t>Vacuum state initialization for all registers.</a:t>
              </a:r>
            </a:p>
            <a:p>
              <a:pPr algn="just">
                <a:lnSpc>
                  <a:spcPts val="719"/>
                </a:lnSpc>
              </a:pPr>
            </a:p>
            <a:p>
              <a:pPr algn="just">
                <a:lnSpc>
                  <a:spcPts val="719"/>
                </a:lnSpc>
              </a:pPr>
              <a:r>
                <a:rPr lang="en-US" sz="599">
                  <a:solidFill>
                    <a:srgbClr val="DFE1E0"/>
                  </a:solidFill>
                  <a:latin typeface="Times New Roman Bold"/>
                </a:rPr>
                <a:t>2) Apply Quantum NOT Gates:</a:t>
              </a:r>
            </a:p>
            <a:p>
              <a:pPr algn="just">
                <a:lnSpc>
                  <a:spcPts val="719"/>
                </a:lnSpc>
              </a:pPr>
            </a:p>
            <a:p>
              <a:pPr algn="just">
                <a:lnSpc>
                  <a:spcPts val="719"/>
                </a:lnSpc>
              </a:pPr>
              <a:r>
                <a:rPr lang="en-US" sz="599">
                  <a:solidFill>
                    <a:srgbClr val="DFE1E0"/>
                  </a:solidFill>
                  <a:latin typeface="Times New Roman"/>
                </a:rPr>
                <a:t>Apply Quantum NOT (X) gates to each qubit in the first register based on the state of the auxiliary qubits (|qy⟩).</a:t>
              </a:r>
            </a:p>
            <a:p>
              <a:pPr algn="just">
                <a:lnSpc>
                  <a:spcPts val="719"/>
                </a:lnSpc>
              </a:pPr>
              <a:r>
                <a:rPr lang="en-US" sz="599">
                  <a:solidFill>
                    <a:srgbClr val="DFE1E0"/>
                  </a:solidFill>
                  <a:latin typeface="Times New Roman"/>
                </a:rPr>
                <a:t>This operation is denoted as QNOTAiC, where each qubit in |A⟩ is flipped if the corresponding qubit in |qy⟩ is in the state 1.</a:t>
              </a:r>
            </a:p>
            <a:p>
              <a:pPr algn="just">
                <a:lnSpc>
                  <a:spcPts val="719"/>
                </a:lnSpc>
              </a:pPr>
            </a:p>
            <a:p>
              <a:pPr algn="just">
                <a:lnSpc>
                  <a:spcPts val="719"/>
                </a:lnSpc>
              </a:pPr>
              <a:r>
                <a:rPr lang="en-US" sz="599">
                  <a:solidFill>
                    <a:srgbClr val="DFE1E0"/>
                  </a:solidFill>
                  <a:latin typeface="Times New Roman Bold"/>
                </a:rPr>
                <a:t>3) Quantum Toffoli Gate Operation:</a:t>
              </a:r>
            </a:p>
            <a:p>
              <a:pPr algn="just">
                <a:lnSpc>
                  <a:spcPts val="719"/>
                </a:lnSpc>
              </a:pPr>
            </a:p>
            <a:p>
              <a:pPr algn="just">
                <a:lnSpc>
                  <a:spcPts val="719"/>
                </a:lnSpc>
              </a:pPr>
              <a:r>
                <a:rPr lang="en-US" sz="599">
                  <a:solidFill>
                    <a:srgbClr val="DFE1E0"/>
                  </a:solidFill>
                  <a:latin typeface="Times New Roman"/>
                </a:rPr>
                <a:t>Apply a Toffoli gate (denoted as T) to all qubits in the registers, controlled by the bits in the first register |A⟩.</a:t>
              </a:r>
            </a:p>
            <a:p>
              <a:pPr algn="just">
                <a:lnSpc>
                  <a:spcPts val="719"/>
                </a:lnSpc>
              </a:pPr>
              <a:r>
                <a:rPr lang="en-US" sz="599">
                  <a:solidFill>
                    <a:srgbClr val="DFE1E0"/>
                  </a:solidFill>
                  <a:latin typeface="Times New Roman"/>
                </a:rPr>
                <a:t>The Toffoli gate is a quantum gate that performs a NOT operation on the target qubit if both control qubits are in the state 1.</a:t>
              </a:r>
            </a:p>
            <a:p>
              <a:pPr algn="just">
                <a:lnSpc>
                  <a:spcPts val="719"/>
                </a:lnSpc>
              </a:pPr>
            </a:p>
            <a:p>
              <a:pPr algn="just">
                <a:lnSpc>
                  <a:spcPts val="719"/>
                </a:lnSpc>
              </a:pPr>
              <a:r>
                <a:rPr lang="en-US" sz="599">
                  <a:solidFill>
                    <a:srgbClr val="DFE1E0"/>
                  </a:solidFill>
                  <a:latin typeface="Times New Roman Bold"/>
                </a:rPr>
                <a:t>4) Controlled Operations and SWAP:</a:t>
              </a:r>
            </a:p>
            <a:p>
              <a:pPr algn="just">
                <a:lnSpc>
                  <a:spcPts val="719"/>
                </a:lnSpc>
              </a:pPr>
            </a:p>
            <a:p>
              <a:pPr algn="just">
                <a:lnSpc>
                  <a:spcPts val="719"/>
                </a:lnSpc>
              </a:pPr>
              <a:r>
                <a:rPr lang="en-US" sz="599">
                  <a:solidFill>
                    <a:srgbClr val="DFE1E0"/>
                  </a:solidFill>
                  <a:latin typeface="Times New Roman"/>
                </a:rPr>
                <a:t>Perform controlled operations based on certain conditions, involving swapping qubits between registers.</a:t>
              </a:r>
            </a:p>
            <a:p>
              <a:pPr algn="just">
                <a:lnSpc>
                  <a:spcPts val="719"/>
                </a:lnSpc>
              </a:pPr>
              <a:r>
                <a:rPr lang="en-US" sz="599">
                  <a:solidFill>
                    <a:srgbClr val="DFE1E0"/>
                  </a:solidFill>
                  <a:latin typeface="Times New Roman"/>
                </a:rPr>
                <a:t>Utilize controlled operations (C) and swap operations (SWAP) to modify the state of the quantum registers.</a:t>
              </a:r>
            </a:p>
            <a:p>
              <a:pPr algn="just">
                <a:lnSpc>
                  <a:spcPts val="719"/>
                </a:lnSpc>
              </a:pPr>
            </a:p>
            <a:p>
              <a:pPr algn="just">
                <a:lnSpc>
                  <a:spcPts val="719"/>
                </a:lnSpc>
              </a:pPr>
              <a:r>
                <a:rPr lang="en-US" sz="599">
                  <a:solidFill>
                    <a:srgbClr val="DFE1E0"/>
                  </a:solidFill>
                  <a:latin typeface="Times New Roman Bold"/>
                </a:rPr>
                <a:t>5) Repeat Toffoli Gate Operation:</a:t>
              </a:r>
            </a:p>
            <a:p>
              <a:pPr algn="just">
                <a:lnSpc>
                  <a:spcPts val="719"/>
                </a:lnSpc>
              </a:pPr>
            </a:p>
            <a:p>
              <a:pPr algn="just">
                <a:lnSpc>
                  <a:spcPts val="719"/>
                </a:lnSpc>
              </a:pPr>
              <a:r>
                <a:rPr lang="en-US" sz="599">
                  <a:solidFill>
                    <a:srgbClr val="DFE1E0"/>
                  </a:solidFill>
                  <a:latin typeface="Times New Roman"/>
                </a:rPr>
                <a:t>Repeat the Toffoli gate operation on the modified state obtained in step 4.</a:t>
              </a:r>
            </a:p>
          </p:txBody>
        </p:sp>
        <p:sp>
          <p:nvSpPr>
            <p:cNvPr name="TextBox 58" id="58"/>
            <p:cNvSpPr txBox="true"/>
            <p:nvPr/>
          </p:nvSpPr>
          <p:spPr>
            <a:xfrm rot="0">
              <a:off x="10124328" y="287055"/>
              <a:ext cx="2039805" cy="493182"/>
            </a:xfrm>
            <a:prstGeom prst="rect">
              <a:avLst/>
            </a:prstGeom>
          </p:spPr>
          <p:txBody>
            <a:bodyPr anchor="t" rtlCol="false" tIns="0" lIns="0" bIns="0" rIns="0">
              <a:spAutoFit/>
            </a:bodyPr>
            <a:lstStyle/>
            <a:p>
              <a:pPr algn="just">
                <a:lnSpc>
                  <a:spcPts val="719"/>
                </a:lnSpc>
              </a:pPr>
              <a:r>
                <a:rPr lang="en-US" sz="599">
                  <a:solidFill>
                    <a:srgbClr val="DFE1E0"/>
                  </a:solidFill>
                  <a:latin typeface="Times New Roman Bold"/>
                </a:rPr>
                <a:t>6) Apply Quantum NOT Gates Again:</a:t>
              </a:r>
            </a:p>
            <a:p>
              <a:pPr algn="just">
                <a:lnSpc>
                  <a:spcPts val="719"/>
                </a:lnSpc>
              </a:pPr>
            </a:p>
            <a:p>
              <a:pPr algn="just">
                <a:lnSpc>
                  <a:spcPts val="719"/>
                </a:lnSpc>
              </a:pPr>
              <a:r>
                <a:rPr lang="en-US" sz="599">
                  <a:solidFill>
                    <a:srgbClr val="DFE1E0"/>
                  </a:solidFill>
                  <a:latin typeface="Times New Roman"/>
                </a:rPr>
                <a:t>Apply Quantum NOT (X) gates to each qubit in the first register again, similar to step 2.</a:t>
              </a:r>
            </a:p>
          </p:txBody>
        </p:sp>
        <p:sp>
          <p:nvSpPr>
            <p:cNvPr name="Freeform 59" id="59"/>
            <p:cNvSpPr/>
            <p:nvPr/>
          </p:nvSpPr>
          <p:spPr>
            <a:xfrm flipH="false" flipV="false" rot="0">
              <a:off x="10124328" y="945338"/>
              <a:ext cx="2121843" cy="347527"/>
            </a:xfrm>
            <a:custGeom>
              <a:avLst/>
              <a:gdLst/>
              <a:ahLst/>
              <a:cxnLst/>
              <a:rect r="r" b="b" t="t" l="l"/>
              <a:pathLst>
                <a:path h="347527" w="2121843">
                  <a:moveTo>
                    <a:pt x="0" y="0"/>
                  </a:moveTo>
                  <a:lnTo>
                    <a:pt x="2121843" y="0"/>
                  </a:lnTo>
                  <a:lnTo>
                    <a:pt x="2121843" y="347526"/>
                  </a:lnTo>
                  <a:lnTo>
                    <a:pt x="0" y="347526"/>
                  </a:lnTo>
                  <a:lnTo>
                    <a:pt x="0" y="0"/>
                  </a:lnTo>
                  <a:close/>
                </a:path>
              </a:pathLst>
            </a:custGeom>
            <a:blipFill>
              <a:blip r:embed="rId16"/>
              <a:stretch>
                <a:fillRect l="-3351" t="0" r="-2992" b="-179065"/>
              </a:stretch>
            </a:blipFill>
          </p:spPr>
        </p:sp>
        <p:sp>
          <p:nvSpPr>
            <p:cNvPr name="Freeform 60" id="60"/>
            <p:cNvSpPr/>
            <p:nvPr/>
          </p:nvSpPr>
          <p:spPr>
            <a:xfrm flipH="false" flipV="false" rot="0">
              <a:off x="10124328" y="1367209"/>
              <a:ext cx="2121843" cy="124460"/>
            </a:xfrm>
            <a:custGeom>
              <a:avLst/>
              <a:gdLst/>
              <a:ahLst/>
              <a:cxnLst/>
              <a:rect r="r" b="b" t="t" l="l"/>
              <a:pathLst>
                <a:path h="124460" w="2121843">
                  <a:moveTo>
                    <a:pt x="0" y="0"/>
                  </a:moveTo>
                  <a:lnTo>
                    <a:pt x="2121843" y="0"/>
                  </a:lnTo>
                  <a:lnTo>
                    <a:pt x="2121843" y="124460"/>
                  </a:lnTo>
                  <a:lnTo>
                    <a:pt x="0" y="124460"/>
                  </a:lnTo>
                  <a:lnTo>
                    <a:pt x="0" y="0"/>
                  </a:lnTo>
                  <a:close/>
                </a:path>
              </a:pathLst>
            </a:custGeom>
            <a:blipFill>
              <a:blip r:embed="rId16"/>
              <a:stretch>
                <a:fillRect l="-3351" t="-279227" r="-2992" b="-400000"/>
              </a:stretch>
            </a:blipFill>
          </p:spPr>
        </p:sp>
        <p:sp>
          <p:nvSpPr>
            <p:cNvPr name="Freeform 61" id="61"/>
            <p:cNvSpPr/>
            <p:nvPr/>
          </p:nvSpPr>
          <p:spPr>
            <a:xfrm flipH="false" flipV="false" rot="0">
              <a:off x="10124328" y="1604657"/>
              <a:ext cx="2121843" cy="106680"/>
            </a:xfrm>
            <a:custGeom>
              <a:avLst/>
              <a:gdLst/>
              <a:ahLst/>
              <a:cxnLst/>
              <a:rect r="r" b="b" t="t" l="l"/>
              <a:pathLst>
                <a:path h="106680" w="2121843">
                  <a:moveTo>
                    <a:pt x="0" y="0"/>
                  </a:moveTo>
                  <a:lnTo>
                    <a:pt x="2121843" y="0"/>
                  </a:lnTo>
                  <a:lnTo>
                    <a:pt x="2121843" y="106680"/>
                  </a:lnTo>
                  <a:lnTo>
                    <a:pt x="0" y="106680"/>
                  </a:lnTo>
                  <a:lnTo>
                    <a:pt x="0" y="0"/>
                  </a:lnTo>
                  <a:close/>
                </a:path>
              </a:pathLst>
            </a:custGeom>
            <a:blipFill>
              <a:blip r:embed="rId16"/>
              <a:stretch>
                <a:fillRect l="-3351" t="-442432" r="-2992" b="-366666"/>
              </a:stretch>
            </a:blipFill>
          </p:spPr>
        </p:sp>
        <p:sp>
          <p:nvSpPr>
            <p:cNvPr name="Freeform 62" id="62"/>
            <p:cNvSpPr/>
            <p:nvPr/>
          </p:nvSpPr>
          <p:spPr>
            <a:xfrm flipH="false" flipV="false" rot="0">
              <a:off x="10124328" y="1800237"/>
              <a:ext cx="2121843" cy="117402"/>
            </a:xfrm>
            <a:custGeom>
              <a:avLst/>
              <a:gdLst/>
              <a:ahLst/>
              <a:cxnLst/>
              <a:rect r="r" b="b" t="t" l="l"/>
              <a:pathLst>
                <a:path h="117402" w="2121843">
                  <a:moveTo>
                    <a:pt x="0" y="0"/>
                  </a:moveTo>
                  <a:lnTo>
                    <a:pt x="2121843" y="0"/>
                  </a:lnTo>
                  <a:lnTo>
                    <a:pt x="2121843" y="117401"/>
                  </a:lnTo>
                  <a:lnTo>
                    <a:pt x="0" y="117401"/>
                  </a:lnTo>
                  <a:lnTo>
                    <a:pt x="0" y="0"/>
                  </a:lnTo>
                  <a:close/>
                </a:path>
              </a:pathLst>
            </a:custGeom>
            <a:blipFill>
              <a:blip r:embed="rId16"/>
              <a:stretch>
                <a:fillRect l="-3351" t="-496742" r="-2992" b="-229332"/>
              </a:stretch>
            </a:blipFill>
          </p:spPr>
        </p:sp>
        <p:sp>
          <p:nvSpPr>
            <p:cNvPr name="Freeform 63" id="63"/>
            <p:cNvSpPr/>
            <p:nvPr/>
          </p:nvSpPr>
          <p:spPr>
            <a:xfrm flipH="false" flipV="false" rot="0">
              <a:off x="10124328" y="2019238"/>
              <a:ext cx="2121843" cy="104702"/>
            </a:xfrm>
            <a:custGeom>
              <a:avLst/>
              <a:gdLst/>
              <a:ahLst/>
              <a:cxnLst/>
              <a:rect r="r" b="b" t="t" l="l"/>
              <a:pathLst>
                <a:path h="104702" w="2121843">
                  <a:moveTo>
                    <a:pt x="0" y="0"/>
                  </a:moveTo>
                  <a:lnTo>
                    <a:pt x="2121843" y="0"/>
                  </a:lnTo>
                  <a:lnTo>
                    <a:pt x="2121843" y="104702"/>
                  </a:lnTo>
                  <a:lnTo>
                    <a:pt x="0" y="104702"/>
                  </a:lnTo>
                  <a:lnTo>
                    <a:pt x="0" y="0"/>
                  </a:lnTo>
                  <a:close/>
                </a:path>
              </a:pathLst>
            </a:custGeom>
            <a:blipFill>
              <a:blip r:embed="rId16"/>
              <a:stretch>
                <a:fillRect l="-3351" t="-675866" r="-2992" b="-150408"/>
              </a:stretch>
            </a:blipFill>
          </p:spPr>
        </p:sp>
        <p:sp>
          <p:nvSpPr>
            <p:cNvPr name="Freeform 64" id="64"/>
            <p:cNvSpPr/>
            <p:nvPr/>
          </p:nvSpPr>
          <p:spPr>
            <a:xfrm flipH="false" flipV="false" rot="0">
              <a:off x="10124328" y="2225540"/>
              <a:ext cx="2121843" cy="119942"/>
            </a:xfrm>
            <a:custGeom>
              <a:avLst/>
              <a:gdLst/>
              <a:ahLst/>
              <a:cxnLst/>
              <a:rect r="r" b="b" t="t" l="l"/>
              <a:pathLst>
                <a:path h="119942" w="2121843">
                  <a:moveTo>
                    <a:pt x="0" y="0"/>
                  </a:moveTo>
                  <a:lnTo>
                    <a:pt x="2121843" y="0"/>
                  </a:lnTo>
                  <a:lnTo>
                    <a:pt x="2121843" y="119942"/>
                  </a:lnTo>
                  <a:lnTo>
                    <a:pt x="0" y="119942"/>
                  </a:lnTo>
                  <a:lnTo>
                    <a:pt x="0" y="0"/>
                  </a:lnTo>
                  <a:close/>
                </a:path>
              </a:pathLst>
            </a:custGeom>
            <a:blipFill>
              <a:blip r:embed="rId16"/>
              <a:stretch>
                <a:fillRect l="-3351" t="-681050" r="-2992" b="-27530"/>
              </a:stretch>
            </a:blipFill>
          </p:spPr>
        </p:sp>
      </p:grpSp>
      <p:sp>
        <p:nvSpPr>
          <p:cNvPr name="TextBox 65" id="65"/>
          <p:cNvSpPr txBox="true"/>
          <p:nvPr/>
        </p:nvSpPr>
        <p:spPr>
          <a:xfrm rot="0">
            <a:off x="2465516" y="51698"/>
            <a:ext cx="4822569" cy="771525"/>
          </a:xfrm>
          <a:prstGeom prst="rect">
            <a:avLst/>
          </a:prstGeom>
        </p:spPr>
        <p:txBody>
          <a:bodyPr anchor="t" rtlCol="false" tIns="0" lIns="0" bIns="0" rIns="0">
            <a:spAutoFit/>
          </a:bodyPr>
          <a:lstStyle/>
          <a:p>
            <a:pPr algn="ctr">
              <a:lnSpc>
                <a:spcPts val="6000"/>
              </a:lnSpc>
            </a:pPr>
            <a:r>
              <a:rPr lang="en-US" sz="5000" spc="25">
                <a:solidFill>
                  <a:srgbClr val="FFFFFF"/>
                </a:solidFill>
                <a:latin typeface="Space Mono Bold"/>
              </a:rPr>
              <a:t>Quantum RAM</a:t>
            </a:r>
          </a:p>
        </p:txBody>
      </p:sp>
      <p:sp>
        <p:nvSpPr>
          <p:cNvPr name="TextBox 66" id="66"/>
          <p:cNvSpPr txBox="true"/>
          <p:nvPr/>
        </p:nvSpPr>
        <p:spPr>
          <a:xfrm rot="0">
            <a:off x="3167321" y="813698"/>
            <a:ext cx="3418958" cy="133350"/>
          </a:xfrm>
          <a:prstGeom prst="rect">
            <a:avLst/>
          </a:prstGeom>
        </p:spPr>
        <p:txBody>
          <a:bodyPr anchor="t" rtlCol="false" tIns="0" lIns="0" bIns="0" rIns="0">
            <a:spAutoFit/>
          </a:bodyPr>
          <a:lstStyle/>
          <a:p>
            <a:pPr algn="ctr">
              <a:lnSpc>
                <a:spcPts val="1199"/>
              </a:lnSpc>
            </a:pPr>
            <a:r>
              <a:rPr lang="en-US" sz="999">
                <a:solidFill>
                  <a:srgbClr val="FFFFFF"/>
                </a:solidFill>
                <a:latin typeface="Space Mono Bold"/>
              </a:rPr>
              <a:t>Computer Organization and Architecture</a:t>
            </a:r>
          </a:p>
        </p:txBody>
      </p:sp>
      <p:sp>
        <p:nvSpPr>
          <p:cNvPr name="TextBox 67" id="67"/>
          <p:cNvSpPr txBox="true"/>
          <p:nvPr/>
        </p:nvSpPr>
        <p:spPr>
          <a:xfrm rot="0">
            <a:off x="2909162" y="1084760"/>
            <a:ext cx="3935276" cy="109009"/>
          </a:xfrm>
          <a:prstGeom prst="rect">
            <a:avLst/>
          </a:prstGeom>
        </p:spPr>
        <p:txBody>
          <a:bodyPr anchor="t" rtlCol="false" tIns="0" lIns="0" bIns="0" rIns="0">
            <a:spAutoFit/>
          </a:bodyPr>
          <a:lstStyle/>
          <a:p>
            <a:pPr algn="ctr">
              <a:lnSpc>
                <a:spcPts val="960"/>
              </a:lnSpc>
            </a:pPr>
            <a:r>
              <a:rPr lang="en-US" sz="800">
                <a:solidFill>
                  <a:srgbClr val="FFFFFF"/>
                </a:solidFill>
                <a:latin typeface="Garet"/>
              </a:rPr>
              <a:t>|v⟩  Victor Nisem  |i⟩  Ismail Sherif  |m⟩  Merna Atef  |m⟩  Mina Hany Hanna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DAF5IrvrBII</dc:identifier>
  <dcterms:modified xsi:type="dcterms:W3CDTF">2011-08-01T06:04:30Z</dcterms:modified>
  <cp:revision>1</cp:revision>
  <dc:title>Academic Conference Poster by Slidesgo.pptx</dc:title>
</cp:coreProperties>
</file>

<file path=docProps/thumbnail.jpeg>
</file>